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9"/>
  </p:notesMasterIdLst>
  <p:sldIdLst>
    <p:sldId id="458" r:id="rId2"/>
    <p:sldId id="459" r:id="rId3"/>
    <p:sldId id="460" r:id="rId4"/>
    <p:sldId id="503" r:id="rId5"/>
    <p:sldId id="462" r:id="rId6"/>
    <p:sldId id="468" r:id="rId7"/>
    <p:sldId id="409" r:id="rId8"/>
    <p:sldId id="469" r:id="rId9"/>
    <p:sldId id="512" r:id="rId10"/>
    <p:sldId id="463" r:id="rId11"/>
    <p:sldId id="467" r:id="rId12"/>
    <p:sldId id="505" r:id="rId13"/>
    <p:sldId id="506" r:id="rId14"/>
    <p:sldId id="510" r:id="rId15"/>
    <p:sldId id="511" r:id="rId16"/>
    <p:sldId id="513" r:id="rId17"/>
    <p:sldId id="46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190B0A-4339-48AF-A585-2CAAF8D7035B}" type="datetimeFigureOut">
              <a:rPr lang="nl-NL" smtClean="0"/>
              <a:t>8-12-2022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7D216C-B1A5-4A59-A9D1-77913771A556}" type="slidenum">
              <a:rPr lang="nl-NL" smtClean="0"/>
              <a:t>‹nr.›</a:t>
            </a:fld>
            <a:endParaRPr lang="nl-NL"/>
          </a:p>
        </p:txBody>
      </p:sp>
    </p:spTree>
    <p:extLst>
      <p:ext uri="{BB962C8B-B14F-4D97-AF65-F5344CB8AC3E}">
        <p14:creationId xmlns:p14="http://schemas.microsoft.com/office/powerpoint/2010/main" val="1421008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nl-NL"/>
              <a:t>Klik om stijl te bewerken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0D8F9AC2-9CEA-47CA-8208-443B285862EC}" type="datetimeFigureOut">
              <a:rPr lang="nl-NL" smtClean="0"/>
              <a:t>8-12-2022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2077719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nl-NL"/>
              <a:t>Klik om stijl te bewerken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D8F9AC2-9CEA-47CA-8208-443B285862EC}" type="datetimeFigureOut">
              <a:rPr lang="nl-NL" smtClean="0"/>
              <a:t>8-12-2022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1648119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D8F9AC2-9CEA-47CA-8208-443B285862EC}" type="datetimeFigureOut">
              <a:rPr lang="nl-NL" smtClean="0"/>
              <a:t>8-12-2022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511160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nl-NL"/>
              <a:t>Klik om stijl te bewerken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D8F9AC2-9CEA-47CA-8208-443B285862EC}" type="datetimeFigureOut">
              <a:rPr lang="nl-NL" smtClean="0"/>
              <a:t>8-12-2022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B2019-DC2B-4018-9F62-B1A17962870B}" type="slidenum">
              <a:rPr lang="nl-NL" smtClean="0"/>
              <a:t>‹nr.›</a:t>
            </a:fld>
            <a:endParaRPr lang="nl-NL"/>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65601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D8F9AC2-9CEA-47CA-8208-443B285862EC}" type="datetimeFigureOut">
              <a:rPr lang="nl-NL" smtClean="0"/>
              <a:t>8-12-2022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3146462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nl-NL"/>
              <a:t>Klik om stijl te bewerken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0D8F9AC2-9CEA-47CA-8208-443B285862EC}" type="datetimeFigureOut">
              <a:rPr lang="nl-NL" smtClean="0"/>
              <a:t>8-12-2022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1858232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nl-NL"/>
              <a:t>Klik om stijl te bewerken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0D8F9AC2-9CEA-47CA-8208-443B285862EC}" type="datetimeFigureOut">
              <a:rPr lang="nl-NL" smtClean="0"/>
              <a:t>8-12-2022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3927659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D8F9AC2-9CEA-47CA-8208-443B285862EC}" type="datetimeFigureOut">
              <a:rPr lang="nl-NL" smtClean="0"/>
              <a:t>8-12-2022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281535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D8F9AC2-9CEA-47CA-8208-443B285862EC}" type="datetimeFigureOut">
              <a:rPr lang="nl-NL" smtClean="0"/>
              <a:t>8-12-2022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853823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D8F9AC2-9CEA-47CA-8208-443B285862EC}" type="datetimeFigureOut">
              <a:rPr lang="nl-NL" smtClean="0"/>
              <a:t>8-12-2022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1844035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nl-NL"/>
              <a:t>Klik om stijl te bewerken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D8F9AC2-9CEA-47CA-8208-443B285862EC}" type="datetimeFigureOut">
              <a:rPr lang="nl-NL" smtClean="0"/>
              <a:t>8-12-2022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2725709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nl-NL"/>
              <a:t>Klik om stijl te bewerken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D8F9AC2-9CEA-47CA-8208-443B285862EC}" type="datetimeFigureOut">
              <a:rPr lang="nl-NL" smtClean="0"/>
              <a:t>8-12-2022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3611849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913795" y="2912232"/>
            <a:ext cx="5107208" cy="287896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912232"/>
            <a:ext cx="5095357" cy="287896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0D8F9AC2-9CEA-47CA-8208-443B285862EC}" type="datetimeFigureOut">
              <a:rPr lang="nl-NL" smtClean="0"/>
              <a:t>8-12-2022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1268970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0D8F9AC2-9CEA-47CA-8208-443B285862EC}" type="datetimeFigureOut">
              <a:rPr lang="nl-NL" smtClean="0"/>
              <a:t>8-12-2022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767272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8F9AC2-9CEA-47CA-8208-443B285862EC}" type="datetimeFigureOut">
              <a:rPr lang="nl-NL" smtClean="0"/>
              <a:t>8-12-2022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607320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nl-NL"/>
              <a:t>Klik om stijl te bewerken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D8F9AC2-9CEA-47CA-8208-443B285862EC}" type="datetimeFigureOut">
              <a:rPr lang="nl-NL" smtClean="0"/>
              <a:t>8-12-2022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948160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D8F9AC2-9CEA-47CA-8208-443B285862EC}" type="datetimeFigureOut">
              <a:rPr lang="nl-NL" smtClean="0"/>
              <a:t>8-12-2022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B2019-DC2B-4018-9F62-B1A17962870B}" type="slidenum">
              <a:rPr lang="nl-NL" smtClean="0"/>
              <a:t>‹nr.›</a:t>
            </a:fld>
            <a:endParaRPr lang="nl-NL"/>
          </a:p>
        </p:txBody>
      </p:sp>
    </p:spTree>
    <p:extLst>
      <p:ext uri="{BB962C8B-B14F-4D97-AF65-F5344CB8AC3E}">
        <p14:creationId xmlns:p14="http://schemas.microsoft.com/office/powerpoint/2010/main" val="2015848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D8F9AC2-9CEA-47CA-8208-443B285862EC}" type="datetimeFigureOut">
              <a:rPr lang="nl-NL" smtClean="0"/>
              <a:t>8-12-2022</a:t>
            </a:fld>
            <a:endParaRPr lang="nl-NL"/>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4FB2019-DC2B-4018-9F62-B1A17962870B}" type="slidenum">
              <a:rPr lang="nl-NL" smtClean="0"/>
              <a:t>‹nr.›</a:t>
            </a:fld>
            <a:endParaRPr lang="nl-NL"/>
          </a:p>
        </p:txBody>
      </p:sp>
    </p:spTree>
    <p:extLst>
      <p:ext uri="{BB962C8B-B14F-4D97-AF65-F5344CB8AC3E}">
        <p14:creationId xmlns:p14="http://schemas.microsoft.com/office/powerpoint/2010/main" val="232140674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et Christendom ontstaat in het Romeinse rijk - Lesmateriaal - Wikiwijs">
            <a:extLst>
              <a:ext uri="{FF2B5EF4-FFF2-40B4-BE49-F238E27FC236}">
                <a16:creationId xmlns:a16="http://schemas.microsoft.com/office/drawing/2014/main" id="{0E0F65C8-6E6A-46F1-925F-CA57F2AE26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72" y="-127880"/>
            <a:ext cx="12188241" cy="711375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17F48D1B-B11C-4CA6-8127-C5006CC01700}"/>
              </a:ext>
            </a:extLst>
          </p:cNvPr>
          <p:cNvSpPr>
            <a:spLocks noGrp="1"/>
          </p:cNvSpPr>
          <p:nvPr>
            <p:ph type="title"/>
          </p:nvPr>
        </p:nvSpPr>
        <p:spPr>
          <a:xfrm>
            <a:off x="919119" y="391886"/>
            <a:ext cx="10353761" cy="2950029"/>
          </a:xfrm>
        </p:spPr>
        <p:txBody>
          <a:bodyPr>
            <a:normAutofit/>
          </a:bodyPr>
          <a:lstStyle/>
          <a:p>
            <a:r>
              <a:rPr lang="nl-NL" sz="5400" dirty="0">
                <a:highlight>
                  <a:srgbClr val="800000"/>
                </a:highlight>
              </a:rPr>
              <a:t>Paragraaf 3.6: </a:t>
            </a:r>
            <a:br>
              <a:rPr lang="nl-NL" sz="5400" dirty="0">
                <a:highlight>
                  <a:srgbClr val="800000"/>
                </a:highlight>
              </a:rPr>
            </a:br>
            <a:r>
              <a:rPr lang="nl-NL" sz="5400" dirty="0">
                <a:highlight>
                  <a:srgbClr val="800000"/>
                </a:highlight>
              </a:rPr>
              <a:t>Romeinen, joden en christenen</a:t>
            </a:r>
          </a:p>
        </p:txBody>
      </p:sp>
      <p:pic>
        <p:nvPicPr>
          <p:cNvPr id="5" name="Picture 4" descr="Tijdvak 2 - hv123 - Lesmateriaal - Wikiwijs">
            <a:extLst>
              <a:ext uri="{FF2B5EF4-FFF2-40B4-BE49-F238E27FC236}">
                <a16:creationId xmlns:a16="http://schemas.microsoft.com/office/drawing/2014/main" id="{3B7E9EE9-EDD8-415B-A727-A74E09405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02" y="152964"/>
            <a:ext cx="913836" cy="913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644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057803-DE52-4E3F-B1D2-FDAA0BF5A585}"/>
              </a:ext>
            </a:extLst>
          </p:cNvPr>
          <p:cNvSpPr>
            <a:spLocks noGrp="1"/>
          </p:cNvSpPr>
          <p:nvPr>
            <p:ph type="title"/>
          </p:nvPr>
        </p:nvSpPr>
        <p:spPr>
          <a:xfrm>
            <a:off x="301236" y="-224901"/>
            <a:ext cx="10353761" cy="1326321"/>
          </a:xfrm>
        </p:spPr>
        <p:txBody>
          <a:bodyPr/>
          <a:lstStyle/>
          <a:p>
            <a:r>
              <a:rPr lang="nl-NL" dirty="0">
                <a:highlight>
                  <a:srgbClr val="800000"/>
                </a:highlight>
              </a:rPr>
              <a:t>Een </a:t>
            </a:r>
            <a:r>
              <a:rPr lang="nl-NL">
                <a:highlight>
                  <a:srgbClr val="800000"/>
                </a:highlight>
              </a:rPr>
              <a:t>nieuwe joodse </a:t>
            </a:r>
            <a:r>
              <a:rPr lang="nl-NL" dirty="0" err="1">
                <a:highlight>
                  <a:srgbClr val="800000"/>
                </a:highlight>
              </a:rPr>
              <a:t>messias</a:t>
            </a:r>
            <a:r>
              <a:rPr lang="nl-NL" dirty="0">
                <a:highlight>
                  <a:srgbClr val="800000"/>
                </a:highlight>
              </a:rPr>
              <a:t>?(blz. 74)</a:t>
            </a:r>
          </a:p>
        </p:txBody>
      </p:sp>
      <p:sp>
        <p:nvSpPr>
          <p:cNvPr id="3" name="Tijdelijke aanduiding voor inhoud 2">
            <a:extLst>
              <a:ext uri="{FF2B5EF4-FFF2-40B4-BE49-F238E27FC236}">
                <a16:creationId xmlns:a16="http://schemas.microsoft.com/office/drawing/2014/main" id="{2CC022C7-347D-4442-91D0-278B5154F86C}"/>
              </a:ext>
            </a:extLst>
          </p:cNvPr>
          <p:cNvSpPr>
            <a:spLocks noGrp="1"/>
          </p:cNvSpPr>
          <p:nvPr>
            <p:ph idx="1"/>
          </p:nvPr>
        </p:nvSpPr>
        <p:spPr>
          <a:xfrm>
            <a:off x="4722921" y="976544"/>
            <a:ext cx="7386222" cy="5797118"/>
          </a:xfrm>
        </p:spPr>
        <p:txBody>
          <a:bodyPr>
            <a:normAutofit/>
          </a:bodyPr>
          <a:lstStyle/>
          <a:p>
            <a:pPr marL="457200" indent="-457200">
              <a:buFont typeface="+mj-lt"/>
              <a:buAutoNum type="arabicPeriod"/>
            </a:pPr>
            <a:r>
              <a:rPr lang="nl-NL" sz="2300" dirty="0">
                <a:highlight>
                  <a:srgbClr val="800000"/>
                </a:highlight>
                <a:latin typeface="Arial" panose="020B0604020202020204" pitchFamily="34" charset="0"/>
                <a:cs typeface="Arial" panose="020B0604020202020204" pitchFamily="34" charset="0"/>
              </a:rPr>
              <a:t>Wat is het verschil tussen </a:t>
            </a:r>
            <a:r>
              <a:rPr lang="nl-NL" sz="2300" b="1" dirty="0">
                <a:solidFill>
                  <a:srgbClr val="FFFF00"/>
                </a:solidFill>
                <a:highlight>
                  <a:srgbClr val="800000"/>
                </a:highlight>
                <a:latin typeface="Arial" panose="020B0604020202020204" pitchFamily="34" charset="0"/>
                <a:cs typeface="Arial" panose="020B0604020202020204" pitchFamily="34" charset="0"/>
              </a:rPr>
              <a:t>polytheïsme</a:t>
            </a:r>
            <a:r>
              <a:rPr lang="nl-NL" sz="2300" dirty="0">
                <a:highlight>
                  <a:srgbClr val="800000"/>
                </a:highlight>
                <a:latin typeface="Arial" panose="020B0604020202020204" pitchFamily="34" charset="0"/>
                <a:cs typeface="Arial" panose="020B0604020202020204" pitchFamily="34" charset="0"/>
              </a:rPr>
              <a:t> en </a:t>
            </a:r>
            <a:r>
              <a:rPr lang="nl-NL" sz="2300" b="1" dirty="0">
                <a:solidFill>
                  <a:srgbClr val="FFFF00"/>
                </a:solidFill>
                <a:highlight>
                  <a:srgbClr val="800000"/>
                </a:highlight>
                <a:latin typeface="Arial" panose="020B0604020202020204" pitchFamily="34" charset="0"/>
                <a:cs typeface="Arial" panose="020B0604020202020204" pitchFamily="34" charset="0"/>
              </a:rPr>
              <a:t>monotheïsme</a:t>
            </a:r>
            <a:r>
              <a:rPr lang="nl-NL" sz="2300" dirty="0">
                <a:highlight>
                  <a:srgbClr val="800000"/>
                </a:highlight>
                <a:latin typeface="Arial" panose="020B0604020202020204" pitchFamily="34" charset="0"/>
                <a:cs typeface="Arial" panose="020B0604020202020204" pitchFamily="34" charset="0"/>
              </a:rPr>
              <a:t>?</a:t>
            </a:r>
          </a:p>
          <a:p>
            <a:pPr marL="457200" indent="-457200">
              <a:buFont typeface="+mj-lt"/>
              <a:buAutoNum type="arabicPeriod"/>
            </a:pPr>
            <a:r>
              <a:rPr lang="nl-NL" sz="2300" dirty="0">
                <a:highlight>
                  <a:srgbClr val="800000"/>
                </a:highlight>
                <a:latin typeface="Arial" panose="020B0604020202020204" pitchFamily="34" charset="0"/>
                <a:cs typeface="Arial" panose="020B0604020202020204" pitchFamily="34" charset="0"/>
              </a:rPr>
              <a:t>Wat is een </a:t>
            </a:r>
            <a:r>
              <a:rPr lang="nl-NL" sz="2300" b="1" dirty="0" err="1">
                <a:solidFill>
                  <a:srgbClr val="FFFF00"/>
                </a:solidFill>
                <a:highlight>
                  <a:srgbClr val="800000"/>
                </a:highlight>
                <a:latin typeface="Arial" panose="020B0604020202020204" pitchFamily="34" charset="0"/>
                <a:cs typeface="Arial" panose="020B0604020202020204" pitchFamily="34" charset="0"/>
              </a:rPr>
              <a:t>messias</a:t>
            </a:r>
            <a:r>
              <a:rPr lang="nl-NL" sz="2300" dirty="0">
                <a:highlight>
                  <a:srgbClr val="800000"/>
                </a:highlight>
                <a:latin typeface="Arial" panose="020B0604020202020204" pitchFamily="34" charset="0"/>
                <a:cs typeface="Arial" panose="020B0604020202020204" pitchFamily="34" charset="0"/>
              </a:rPr>
              <a:t> en waarom is die zo belangrijk?</a:t>
            </a:r>
          </a:p>
          <a:p>
            <a:pPr marL="457200" indent="-457200">
              <a:buFont typeface="+mj-lt"/>
              <a:buAutoNum type="arabicPeriod"/>
            </a:pPr>
            <a:r>
              <a:rPr lang="nl-NL" sz="2300" dirty="0">
                <a:highlight>
                  <a:srgbClr val="800000"/>
                </a:highlight>
                <a:latin typeface="Arial" panose="020B0604020202020204" pitchFamily="34" charset="0"/>
                <a:cs typeface="Arial" panose="020B0604020202020204" pitchFamily="34" charset="0"/>
              </a:rPr>
              <a:t>Leg via de tekst uit dat de joden en Romeinen eerst goed met elkaar omgingen, maar later niet meer. Gebruik in jouw antwoord “</a:t>
            </a:r>
            <a:r>
              <a:rPr lang="nl-NL" sz="2300" b="1" dirty="0">
                <a:solidFill>
                  <a:srgbClr val="FFFF00"/>
                </a:solidFill>
                <a:highlight>
                  <a:srgbClr val="800000"/>
                </a:highlight>
                <a:latin typeface="Arial" panose="020B0604020202020204" pitchFamily="34" charset="0"/>
                <a:cs typeface="Arial" panose="020B0604020202020204" pitchFamily="34" charset="0"/>
              </a:rPr>
              <a:t>diaspora</a:t>
            </a:r>
            <a:r>
              <a:rPr lang="nl-NL" sz="2300" dirty="0">
                <a:highlight>
                  <a:srgbClr val="800000"/>
                </a:highlight>
                <a:latin typeface="Arial" panose="020B0604020202020204" pitchFamily="34" charset="0"/>
                <a:cs typeface="Arial" panose="020B0604020202020204" pitchFamily="34" charset="0"/>
              </a:rPr>
              <a:t>”.</a:t>
            </a:r>
          </a:p>
          <a:p>
            <a:pPr marL="457200" indent="-457200">
              <a:buFont typeface="+mj-lt"/>
              <a:buAutoNum type="arabicPeriod"/>
            </a:pPr>
            <a:r>
              <a:rPr lang="nl-NL" sz="2300" dirty="0">
                <a:highlight>
                  <a:srgbClr val="000080"/>
                </a:highlight>
                <a:latin typeface="Arial" panose="020B0604020202020204" pitchFamily="34" charset="0"/>
                <a:cs typeface="Arial" panose="020B0604020202020204" pitchFamily="34" charset="0"/>
              </a:rPr>
              <a:t>Inzichtvraag: de Romeinen zien hun keizer (naast de andere goden) als een god. Waarom zouden geloven als het jodendom, </a:t>
            </a:r>
            <a:r>
              <a:rPr lang="nl-NL" sz="2300" b="1" dirty="0">
                <a:solidFill>
                  <a:srgbClr val="FFFF00"/>
                </a:solidFill>
                <a:highlight>
                  <a:srgbClr val="000080"/>
                </a:highlight>
                <a:latin typeface="Arial" panose="020B0604020202020204" pitchFamily="34" charset="0"/>
                <a:cs typeface="Arial" panose="020B0604020202020204" pitchFamily="34" charset="0"/>
              </a:rPr>
              <a:t>christendom</a:t>
            </a:r>
            <a:r>
              <a:rPr lang="nl-NL" sz="2300" dirty="0">
                <a:highlight>
                  <a:srgbClr val="000080"/>
                </a:highlight>
                <a:latin typeface="Arial" panose="020B0604020202020204" pitchFamily="34" charset="0"/>
                <a:cs typeface="Arial" panose="020B0604020202020204" pitchFamily="34" charset="0"/>
              </a:rPr>
              <a:t> (en later ook de islam) het hier niet mee eens zijn? </a:t>
            </a:r>
            <a:br>
              <a:rPr lang="nl-NL" sz="2300" dirty="0">
                <a:highlight>
                  <a:srgbClr val="000080"/>
                </a:highlight>
                <a:latin typeface="Arial" panose="020B0604020202020204" pitchFamily="34" charset="0"/>
                <a:cs typeface="Arial" panose="020B0604020202020204" pitchFamily="34" charset="0"/>
              </a:rPr>
            </a:br>
            <a:r>
              <a:rPr lang="nl-NL" sz="2300" dirty="0">
                <a:highlight>
                  <a:srgbClr val="000080"/>
                </a:highlight>
                <a:latin typeface="Arial" panose="020B0604020202020204" pitchFamily="34" charset="0"/>
                <a:cs typeface="Arial" panose="020B0604020202020204" pitchFamily="34" charset="0"/>
              </a:rPr>
              <a:t>Tip: gebruik jouw antwoord van vraag 1.</a:t>
            </a:r>
          </a:p>
          <a:p>
            <a:endParaRPr lang="nl-NL" dirty="0"/>
          </a:p>
        </p:txBody>
      </p:sp>
      <p:sp>
        <p:nvSpPr>
          <p:cNvPr id="4" name="Tekstvak 3">
            <a:extLst>
              <a:ext uri="{FF2B5EF4-FFF2-40B4-BE49-F238E27FC236}">
                <a16:creationId xmlns:a16="http://schemas.microsoft.com/office/drawing/2014/main" id="{5EE80AE3-06C3-41C6-9451-0C73D280F28A}"/>
              </a:ext>
            </a:extLst>
          </p:cNvPr>
          <p:cNvSpPr txBox="1"/>
          <p:nvPr/>
        </p:nvSpPr>
        <p:spPr>
          <a:xfrm>
            <a:off x="417251" y="6063708"/>
            <a:ext cx="3861787" cy="646331"/>
          </a:xfrm>
          <a:prstGeom prst="rect">
            <a:avLst/>
          </a:prstGeom>
          <a:noFill/>
        </p:spPr>
        <p:txBody>
          <a:bodyPr wrap="square" rtlCol="0">
            <a:spAutoFit/>
          </a:bodyPr>
          <a:lstStyle/>
          <a:p>
            <a:r>
              <a:rPr lang="nl-NL" dirty="0">
                <a:highlight>
                  <a:srgbClr val="800000"/>
                </a:highlight>
              </a:rPr>
              <a:t>Palestina (Judea, de oude Romeinse provincie)</a:t>
            </a:r>
          </a:p>
        </p:txBody>
      </p:sp>
      <p:pic>
        <p:nvPicPr>
          <p:cNvPr id="8" name="Afbeelding 7">
            <a:extLst>
              <a:ext uri="{FF2B5EF4-FFF2-40B4-BE49-F238E27FC236}">
                <a16:creationId xmlns:a16="http://schemas.microsoft.com/office/drawing/2014/main" id="{8B06D82B-4FDC-4593-A4A3-5EC88F803064}"/>
              </a:ext>
            </a:extLst>
          </p:cNvPr>
          <p:cNvPicPr>
            <a:picLocks noChangeAspect="1"/>
          </p:cNvPicPr>
          <p:nvPr/>
        </p:nvPicPr>
        <p:blipFill rotWithShape="1">
          <a:blip r:embed="rId2">
            <a:extLst>
              <a:ext uri="{28A0092B-C50C-407E-A947-70E740481C1C}">
                <a14:useLocalDpi xmlns:a14="http://schemas.microsoft.com/office/drawing/2010/main" val="0"/>
              </a:ext>
            </a:extLst>
          </a:blip>
          <a:srcRect t="17355" b="22200"/>
          <a:stretch/>
        </p:blipFill>
        <p:spPr>
          <a:xfrm>
            <a:off x="180221" y="879477"/>
            <a:ext cx="3861787" cy="5187195"/>
          </a:xfrm>
          <a:prstGeom prst="rect">
            <a:avLst/>
          </a:prstGeom>
        </p:spPr>
      </p:pic>
      <p:sp>
        <p:nvSpPr>
          <p:cNvPr id="9" name="Cirkel: leeg 8">
            <a:extLst>
              <a:ext uri="{FF2B5EF4-FFF2-40B4-BE49-F238E27FC236}">
                <a16:creationId xmlns:a16="http://schemas.microsoft.com/office/drawing/2014/main" id="{26881903-670F-4D0B-91D3-5629C726F910}"/>
              </a:ext>
            </a:extLst>
          </p:cNvPr>
          <p:cNvSpPr/>
          <p:nvPr/>
        </p:nvSpPr>
        <p:spPr>
          <a:xfrm>
            <a:off x="825623" y="3312961"/>
            <a:ext cx="1464816" cy="1524740"/>
          </a:xfrm>
          <a:prstGeom prst="donut">
            <a:avLst>
              <a:gd name="adj" fmla="val 7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10" name="Afbeelding 9">
            <a:extLst>
              <a:ext uri="{FF2B5EF4-FFF2-40B4-BE49-F238E27FC236}">
                <a16:creationId xmlns:a16="http://schemas.microsoft.com/office/drawing/2014/main" id="{70C4026F-8A38-4E12-9A77-6B09F80FE2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221" y="879477"/>
            <a:ext cx="3861787" cy="5219900"/>
          </a:xfrm>
          <a:prstGeom prst="rect">
            <a:avLst/>
          </a:prstGeom>
        </p:spPr>
      </p:pic>
    </p:spTree>
    <p:extLst>
      <p:ext uri="{BB962C8B-B14F-4D97-AF65-F5344CB8AC3E}">
        <p14:creationId xmlns:p14="http://schemas.microsoft.com/office/powerpoint/2010/main" val="166756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3D24FF-FBDE-4CD8-9FD2-02E281AA3C10}"/>
              </a:ext>
            </a:extLst>
          </p:cNvPr>
          <p:cNvSpPr>
            <a:spLocks noGrp="1"/>
          </p:cNvSpPr>
          <p:nvPr>
            <p:ph type="title"/>
          </p:nvPr>
        </p:nvSpPr>
        <p:spPr>
          <a:xfrm>
            <a:off x="180983" y="5442012"/>
            <a:ext cx="5403071" cy="1372141"/>
          </a:xfrm>
        </p:spPr>
        <p:txBody>
          <a:bodyPr>
            <a:normAutofit fontScale="90000"/>
          </a:bodyPr>
          <a:lstStyle/>
          <a:p>
            <a:r>
              <a:rPr lang="nl-NL" dirty="0">
                <a:highlight>
                  <a:srgbClr val="800000"/>
                </a:highlight>
              </a:rPr>
              <a:t>Het conflict tussen Palestina en Israël</a:t>
            </a:r>
          </a:p>
        </p:txBody>
      </p:sp>
      <p:sp>
        <p:nvSpPr>
          <p:cNvPr id="3" name="Tijdelijke aanduiding voor inhoud 2">
            <a:extLst>
              <a:ext uri="{FF2B5EF4-FFF2-40B4-BE49-F238E27FC236}">
                <a16:creationId xmlns:a16="http://schemas.microsoft.com/office/drawing/2014/main" id="{8424B2F0-4AB8-4EC1-BAF7-186807DFC7F0}"/>
              </a:ext>
            </a:extLst>
          </p:cNvPr>
          <p:cNvSpPr>
            <a:spLocks noGrp="1"/>
          </p:cNvSpPr>
          <p:nvPr>
            <p:ph idx="1"/>
          </p:nvPr>
        </p:nvSpPr>
        <p:spPr/>
        <p:txBody>
          <a:bodyPr/>
          <a:lstStyle/>
          <a:p>
            <a:endParaRPr lang="nl-NL" dirty="0"/>
          </a:p>
        </p:txBody>
      </p:sp>
      <p:pic>
        <p:nvPicPr>
          <p:cNvPr id="5" name="Afbeelding 4">
            <a:extLst>
              <a:ext uri="{FF2B5EF4-FFF2-40B4-BE49-F238E27FC236}">
                <a16:creationId xmlns:a16="http://schemas.microsoft.com/office/drawing/2014/main" id="{33E8E8CA-38CE-47DC-8EF2-62B98B4998A7}"/>
              </a:ext>
            </a:extLst>
          </p:cNvPr>
          <p:cNvPicPr>
            <a:picLocks noChangeAspect="1"/>
          </p:cNvPicPr>
          <p:nvPr/>
        </p:nvPicPr>
        <p:blipFill rotWithShape="1">
          <a:blip r:embed="rId2"/>
          <a:srcRect l="17054" t="28228" r="42678" b="8890"/>
          <a:stretch/>
        </p:blipFill>
        <p:spPr>
          <a:xfrm>
            <a:off x="0" y="-1"/>
            <a:ext cx="5948462" cy="5225143"/>
          </a:xfrm>
          <a:prstGeom prst="rect">
            <a:avLst/>
          </a:prstGeom>
        </p:spPr>
      </p:pic>
      <p:pic>
        <p:nvPicPr>
          <p:cNvPr id="7" name="Afbeelding 6">
            <a:extLst>
              <a:ext uri="{FF2B5EF4-FFF2-40B4-BE49-F238E27FC236}">
                <a16:creationId xmlns:a16="http://schemas.microsoft.com/office/drawing/2014/main" id="{9804F0D9-6853-4250-9252-BC24742C1A2E}"/>
              </a:ext>
            </a:extLst>
          </p:cNvPr>
          <p:cNvPicPr>
            <a:picLocks noChangeAspect="1"/>
          </p:cNvPicPr>
          <p:nvPr/>
        </p:nvPicPr>
        <p:blipFill rotWithShape="1">
          <a:blip r:embed="rId3"/>
          <a:srcRect l="16696" t="23810" r="42322" b="10318"/>
          <a:stretch/>
        </p:blipFill>
        <p:spPr>
          <a:xfrm>
            <a:off x="5890524" y="1170213"/>
            <a:ext cx="6290827" cy="5687787"/>
          </a:xfrm>
          <a:prstGeom prst="rect">
            <a:avLst/>
          </a:prstGeom>
        </p:spPr>
      </p:pic>
      <p:pic>
        <p:nvPicPr>
          <p:cNvPr id="8" name="Picture 4" descr="Tijdvak 2 - hv123 - Lesmateriaal - Wikiwijs">
            <a:extLst>
              <a:ext uri="{FF2B5EF4-FFF2-40B4-BE49-F238E27FC236}">
                <a16:creationId xmlns:a16="http://schemas.microsoft.com/office/drawing/2014/main" id="{8B475D89-ACD0-456C-ABA6-D06C226928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9216" y="96234"/>
            <a:ext cx="913836" cy="913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158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B36AE8-CAAC-4F52-B826-3084192F88E3}"/>
              </a:ext>
            </a:extLst>
          </p:cNvPr>
          <p:cNvSpPr>
            <a:spLocks noGrp="1"/>
          </p:cNvSpPr>
          <p:nvPr>
            <p:ph type="title"/>
          </p:nvPr>
        </p:nvSpPr>
        <p:spPr>
          <a:xfrm>
            <a:off x="1473088" y="130206"/>
            <a:ext cx="10353761" cy="1326321"/>
          </a:xfrm>
        </p:spPr>
        <p:txBody>
          <a:bodyPr>
            <a:normAutofit/>
          </a:bodyPr>
          <a:lstStyle/>
          <a:p>
            <a:r>
              <a:rPr lang="nl-NL" sz="4000" dirty="0">
                <a:highlight>
                  <a:srgbClr val="800000"/>
                </a:highlight>
              </a:rPr>
              <a:t>Evangelie en Nieuwe Testament </a:t>
            </a:r>
            <a:br>
              <a:rPr lang="nl-NL" sz="4000" dirty="0">
                <a:highlight>
                  <a:srgbClr val="800000"/>
                </a:highlight>
              </a:rPr>
            </a:br>
            <a:r>
              <a:rPr lang="nl-NL" sz="4000" dirty="0">
                <a:highlight>
                  <a:srgbClr val="800000"/>
                </a:highlight>
              </a:rPr>
              <a:t>(blz. 75)</a:t>
            </a:r>
          </a:p>
        </p:txBody>
      </p:sp>
      <p:sp>
        <p:nvSpPr>
          <p:cNvPr id="3" name="Tijdelijke aanduiding voor inhoud 2">
            <a:extLst>
              <a:ext uri="{FF2B5EF4-FFF2-40B4-BE49-F238E27FC236}">
                <a16:creationId xmlns:a16="http://schemas.microsoft.com/office/drawing/2014/main" id="{1CEA223A-68DA-4DCA-9F3D-BCAA87FA4998}"/>
              </a:ext>
            </a:extLst>
          </p:cNvPr>
          <p:cNvSpPr>
            <a:spLocks noGrp="1"/>
          </p:cNvSpPr>
          <p:nvPr>
            <p:ph idx="1"/>
          </p:nvPr>
        </p:nvSpPr>
        <p:spPr>
          <a:xfrm>
            <a:off x="913795" y="2096064"/>
            <a:ext cx="10353762" cy="4144938"/>
          </a:xfrm>
        </p:spPr>
        <p:txBody>
          <a:bodyPr>
            <a:normAutofit fontScale="92500"/>
          </a:bodyPr>
          <a:lstStyle/>
          <a:p>
            <a:pPr marL="457200" indent="-457200">
              <a:buFont typeface="+mj-lt"/>
              <a:buAutoNum type="arabicPeriod"/>
            </a:pPr>
            <a:r>
              <a:rPr lang="nl-NL" sz="2800" dirty="0">
                <a:highlight>
                  <a:srgbClr val="800000"/>
                </a:highlight>
                <a:latin typeface="Arial" panose="020B0604020202020204" pitchFamily="34" charset="0"/>
                <a:cs typeface="Arial" panose="020B0604020202020204" pitchFamily="34" charset="0"/>
              </a:rPr>
              <a:t>Hoe werd het </a:t>
            </a:r>
            <a:r>
              <a:rPr lang="nl-NL" sz="2800" b="1" dirty="0">
                <a:solidFill>
                  <a:srgbClr val="FFFF00"/>
                </a:solidFill>
                <a:highlight>
                  <a:srgbClr val="800000"/>
                </a:highlight>
                <a:latin typeface="Arial" panose="020B0604020202020204" pitchFamily="34" charset="0"/>
                <a:cs typeface="Arial" panose="020B0604020202020204" pitchFamily="34" charset="0"/>
              </a:rPr>
              <a:t>christendom</a:t>
            </a:r>
            <a:r>
              <a:rPr lang="nl-NL" sz="2800" dirty="0">
                <a:highlight>
                  <a:srgbClr val="800000"/>
                </a:highlight>
                <a:latin typeface="Arial" panose="020B0604020202020204" pitchFamily="34" charset="0"/>
                <a:cs typeface="Arial" panose="020B0604020202020204" pitchFamily="34" charset="0"/>
              </a:rPr>
              <a:t> verspreid na de dood van Jezus?</a:t>
            </a:r>
          </a:p>
          <a:p>
            <a:pPr marL="457200" indent="-457200">
              <a:buFont typeface="+mj-lt"/>
              <a:buAutoNum type="arabicPeriod"/>
            </a:pPr>
            <a:r>
              <a:rPr lang="nl-NL" sz="2800" dirty="0">
                <a:highlight>
                  <a:srgbClr val="800000"/>
                </a:highlight>
                <a:latin typeface="Arial" panose="020B0604020202020204" pitchFamily="34" charset="0"/>
                <a:cs typeface="Arial" panose="020B0604020202020204" pitchFamily="34" charset="0"/>
              </a:rPr>
              <a:t>Waarom was het </a:t>
            </a:r>
            <a:r>
              <a:rPr lang="nl-NL" sz="2800" b="1" dirty="0">
                <a:solidFill>
                  <a:srgbClr val="FFFF00"/>
                </a:solidFill>
                <a:highlight>
                  <a:srgbClr val="800000"/>
                </a:highlight>
                <a:latin typeface="Arial" panose="020B0604020202020204" pitchFamily="34" charset="0"/>
                <a:cs typeface="Arial" panose="020B0604020202020204" pitchFamily="34" charset="0"/>
              </a:rPr>
              <a:t>christendom</a:t>
            </a:r>
            <a:r>
              <a:rPr lang="nl-NL" sz="2800" dirty="0">
                <a:highlight>
                  <a:srgbClr val="800000"/>
                </a:highlight>
                <a:latin typeface="Arial" panose="020B0604020202020204" pitchFamily="34" charset="0"/>
                <a:cs typeface="Arial" panose="020B0604020202020204" pitchFamily="34" charset="0"/>
              </a:rPr>
              <a:t> zo aantrekkelijk voor alle </a:t>
            </a:r>
            <a:r>
              <a:rPr lang="nl-NL" sz="2800" b="1" dirty="0">
                <a:solidFill>
                  <a:srgbClr val="FFFF00"/>
                </a:solidFill>
                <a:highlight>
                  <a:srgbClr val="800000"/>
                </a:highlight>
                <a:latin typeface="Arial" panose="020B0604020202020204" pitchFamily="34" charset="0"/>
                <a:cs typeface="Arial" panose="020B0604020202020204" pitchFamily="34" charset="0"/>
              </a:rPr>
              <a:t>sociale lagen </a:t>
            </a:r>
            <a:r>
              <a:rPr lang="nl-NL" sz="2800" dirty="0">
                <a:highlight>
                  <a:srgbClr val="800000"/>
                </a:highlight>
                <a:latin typeface="Arial" panose="020B0604020202020204" pitchFamily="34" charset="0"/>
                <a:cs typeface="Arial" panose="020B0604020202020204" pitchFamily="34" charset="0"/>
              </a:rPr>
              <a:t>van de samenleving?</a:t>
            </a:r>
          </a:p>
          <a:p>
            <a:pPr marL="457200" indent="-457200">
              <a:buFont typeface="+mj-lt"/>
              <a:buAutoNum type="arabicPeriod"/>
            </a:pPr>
            <a:r>
              <a:rPr lang="nl-NL" sz="2800" dirty="0">
                <a:highlight>
                  <a:srgbClr val="800000"/>
                </a:highlight>
                <a:latin typeface="Arial" panose="020B0604020202020204" pitchFamily="34" charset="0"/>
                <a:cs typeface="Arial" panose="020B0604020202020204" pitchFamily="34" charset="0"/>
              </a:rPr>
              <a:t>Leg uit hoe het </a:t>
            </a:r>
            <a:r>
              <a:rPr lang="nl-NL" sz="2800" b="1" dirty="0">
                <a:solidFill>
                  <a:srgbClr val="FFFF00"/>
                </a:solidFill>
                <a:highlight>
                  <a:srgbClr val="800000"/>
                </a:highlight>
                <a:latin typeface="Arial" panose="020B0604020202020204" pitchFamily="34" charset="0"/>
                <a:cs typeface="Arial" panose="020B0604020202020204" pitchFamily="34" charset="0"/>
              </a:rPr>
              <a:t>christendom</a:t>
            </a:r>
            <a:r>
              <a:rPr lang="nl-NL" sz="2800" dirty="0">
                <a:highlight>
                  <a:srgbClr val="800000"/>
                </a:highlight>
                <a:latin typeface="Arial" panose="020B0604020202020204" pitchFamily="34" charset="0"/>
                <a:cs typeface="Arial" panose="020B0604020202020204" pitchFamily="34" charset="0"/>
              </a:rPr>
              <a:t> een uitbreiding is op het </a:t>
            </a:r>
            <a:r>
              <a:rPr lang="nl-NL" sz="2800" b="1" dirty="0">
                <a:solidFill>
                  <a:srgbClr val="FFFF00"/>
                </a:solidFill>
                <a:highlight>
                  <a:srgbClr val="800000"/>
                </a:highlight>
                <a:latin typeface="Arial" panose="020B0604020202020204" pitchFamily="34" charset="0"/>
                <a:cs typeface="Arial" panose="020B0604020202020204" pitchFamily="34" charset="0"/>
              </a:rPr>
              <a:t>jodendom</a:t>
            </a:r>
            <a:r>
              <a:rPr lang="nl-NL" sz="2800" dirty="0">
                <a:highlight>
                  <a:srgbClr val="800000"/>
                </a:highlight>
                <a:latin typeface="Arial" panose="020B0604020202020204" pitchFamily="34" charset="0"/>
                <a:cs typeface="Arial" panose="020B0604020202020204" pitchFamily="34" charset="0"/>
              </a:rPr>
              <a:t>.</a:t>
            </a:r>
          </a:p>
          <a:p>
            <a:pPr marL="457200" indent="-457200">
              <a:buFont typeface="+mj-lt"/>
              <a:buAutoNum type="arabicPeriod"/>
            </a:pPr>
            <a:r>
              <a:rPr lang="nl-NL" sz="2800" dirty="0">
                <a:highlight>
                  <a:srgbClr val="800000"/>
                </a:highlight>
                <a:latin typeface="Arial" panose="020B0604020202020204" pitchFamily="34" charset="0"/>
                <a:cs typeface="Arial" panose="020B0604020202020204" pitchFamily="34" charset="0"/>
              </a:rPr>
              <a:t>Inzichtvraag: door de hele geschiedenis heen worden de joden al gediscrimineerd, mishandeld en zelfs vermoord. Waarom haten een hoop mensen de joden (antisemitisme)?</a:t>
            </a:r>
          </a:p>
          <a:p>
            <a:endParaRPr lang="nl-NL" dirty="0">
              <a:highlight>
                <a:srgbClr val="800000"/>
              </a:highlight>
              <a:latin typeface="Arial" panose="020B0604020202020204" pitchFamily="34" charset="0"/>
              <a:cs typeface="Arial" panose="020B0604020202020204" pitchFamily="34" charset="0"/>
            </a:endParaRPr>
          </a:p>
          <a:p>
            <a:endParaRPr lang="nl-NL" dirty="0"/>
          </a:p>
        </p:txBody>
      </p:sp>
    </p:spTree>
    <p:extLst>
      <p:ext uri="{BB962C8B-B14F-4D97-AF65-F5344CB8AC3E}">
        <p14:creationId xmlns:p14="http://schemas.microsoft.com/office/powerpoint/2010/main" val="3802955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D8AC5-9225-4CDF-988E-E0226520D8D3}"/>
              </a:ext>
            </a:extLst>
          </p:cNvPr>
          <p:cNvSpPr>
            <a:spLocks noGrp="1"/>
          </p:cNvSpPr>
          <p:nvPr>
            <p:ph type="title"/>
          </p:nvPr>
        </p:nvSpPr>
        <p:spPr>
          <a:xfrm>
            <a:off x="3990370" y="-259521"/>
            <a:ext cx="10353761" cy="1326321"/>
          </a:xfrm>
        </p:spPr>
        <p:txBody>
          <a:bodyPr/>
          <a:lstStyle/>
          <a:p>
            <a:r>
              <a:rPr lang="nl-NL" dirty="0">
                <a:highlight>
                  <a:srgbClr val="800000"/>
                </a:highlight>
              </a:rPr>
              <a:t>Vervolgingen (blz. 76)</a:t>
            </a:r>
          </a:p>
        </p:txBody>
      </p:sp>
      <p:sp>
        <p:nvSpPr>
          <p:cNvPr id="3" name="Tijdelijke aanduiding voor inhoud 2">
            <a:extLst>
              <a:ext uri="{FF2B5EF4-FFF2-40B4-BE49-F238E27FC236}">
                <a16:creationId xmlns:a16="http://schemas.microsoft.com/office/drawing/2014/main" id="{F39533D2-379C-476E-B3D5-A09B690EBF8A}"/>
              </a:ext>
            </a:extLst>
          </p:cNvPr>
          <p:cNvSpPr>
            <a:spLocks noGrp="1"/>
          </p:cNvSpPr>
          <p:nvPr>
            <p:ph idx="1"/>
          </p:nvPr>
        </p:nvSpPr>
        <p:spPr>
          <a:xfrm>
            <a:off x="5964382" y="1136073"/>
            <a:ext cx="5876925" cy="5559008"/>
          </a:xfrm>
        </p:spPr>
        <p:txBody>
          <a:bodyPr>
            <a:normAutofit fontScale="92500" lnSpcReduction="20000"/>
          </a:bodyPr>
          <a:lstStyle/>
          <a:p>
            <a:pPr marL="457200" indent="-457200">
              <a:buFont typeface="+mj-lt"/>
              <a:buAutoNum type="arabicPeriod"/>
            </a:pPr>
            <a:r>
              <a:rPr lang="nl-NL" sz="3200" dirty="0">
                <a:highlight>
                  <a:srgbClr val="800000"/>
                </a:highlight>
                <a:latin typeface="Arial" panose="020B0604020202020204" pitchFamily="34" charset="0"/>
                <a:cs typeface="Arial" panose="020B0604020202020204" pitchFamily="34" charset="0"/>
              </a:rPr>
              <a:t>Geef twee redenen waarom er meer </a:t>
            </a:r>
            <a:r>
              <a:rPr lang="nl-NL" sz="3200" b="1" dirty="0">
                <a:solidFill>
                  <a:srgbClr val="FFFF00"/>
                </a:solidFill>
                <a:highlight>
                  <a:srgbClr val="800000"/>
                </a:highlight>
                <a:latin typeface="Arial" panose="020B0604020202020204" pitchFamily="34" charset="0"/>
                <a:cs typeface="Arial" panose="020B0604020202020204" pitchFamily="34" charset="0"/>
              </a:rPr>
              <a:t>christenen</a:t>
            </a:r>
            <a:r>
              <a:rPr lang="nl-NL" sz="3200" dirty="0">
                <a:highlight>
                  <a:srgbClr val="800000"/>
                </a:highlight>
                <a:latin typeface="Arial" panose="020B0604020202020204" pitchFamily="34" charset="0"/>
                <a:cs typeface="Arial" panose="020B0604020202020204" pitchFamily="34" charset="0"/>
              </a:rPr>
              <a:t> kwamen.</a:t>
            </a:r>
          </a:p>
          <a:p>
            <a:pPr marL="457200" indent="-457200">
              <a:buFont typeface="+mj-lt"/>
              <a:buAutoNum type="arabicPeriod"/>
            </a:pPr>
            <a:r>
              <a:rPr lang="nl-NL" sz="3200" dirty="0">
                <a:highlight>
                  <a:srgbClr val="800000"/>
                </a:highlight>
                <a:latin typeface="Arial" panose="020B0604020202020204" pitchFamily="34" charset="0"/>
                <a:cs typeface="Arial" panose="020B0604020202020204" pitchFamily="34" charset="0"/>
              </a:rPr>
              <a:t>Waarom werden </a:t>
            </a:r>
            <a:r>
              <a:rPr lang="nl-NL" sz="3200" b="1" dirty="0">
                <a:solidFill>
                  <a:srgbClr val="FFFF00"/>
                </a:solidFill>
                <a:highlight>
                  <a:srgbClr val="800000"/>
                </a:highlight>
                <a:latin typeface="Arial" panose="020B0604020202020204" pitchFamily="34" charset="0"/>
                <a:cs typeface="Arial" panose="020B0604020202020204" pitchFamily="34" charset="0"/>
              </a:rPr>
              <a:t>christenen</a:t>
            </a:r>
            <a:r>
              <a:rPr lang="nl-NL" sz="3200" dirty="0">
                <a:highlight>
                  <a:srgbClr val="800000"/>
                </a:highlight>
                <a:latin typeface="Arial" panose="020B0604020202020204" pitchFamily="34" charset="0"/>
                <a:cs typeface="Arial" panose="020B0604020202020204" pitchFamily="34" charset="0"/>
              </a:rPr>
              <a:t> in de tweede eeuw gediscrimineerd en </a:t>
            </a:r>
            <a:r>
              <a:rPr lang="nl-NL" sz="3200" b="1" dirty="0">
                <a:solidFill>
                  <a:srgbClr val="FFFF00"/>
                </a:solidFill>
                <a:highlight>
                  <a:srgbClr val="800000"/>
                </a:highlight>
                <a:latin typeface="Arial" panose="020B0604020202020204" pitchFamily="34" charset="0"/>
                <a:cs typeface="Arial" panose="020B0604020202020204" pitchFamily="34" charset="0"/>
              </a:rPr>
              <a:t>vervolgd</a:t>
            </a:r>
            <a:r>
              <a:rPr lang="nl-NL" sz="3200" dirty="0">
                <a:highlight>
                  <a:srgbClr val="800000"/>
                </a:highlight>
                <a:latin typeface="Arial" panose="020B0604020202020204" pitchFamily="34" charset="0"/>
                <a:cs typeface="Arial" panose="020B0604020202020204" pitchFamily="34" charset="0"/>
              </a:rPr>
              <a:t>?</a:t>
            </a:r>
          </a:p>
          <a:p>
            <a:pPr marL="457200" indent="-457200">
              <a:buFont typeface="+mj-lt"/>
              <a:buAutoNum type="arabicPeriod"/>
            </a:pPr>
            <a:r>
              <a:rPr lang="nl-NL" sz="3200" dirty="0">
                <a:highlight>
                  <a:srgbClr val="800000"/>
                </a:highlight>
                <a:latin typeface="Arial" panose="020B0604020202020204" pitchFamily="34" charset="0"/>
                <a:cs typeface="Arial" panose="020B0604020202020204" pitchFamily="34" charset="0"/>
              </a:rPr>
              <a:t>Waarom gaven </a:t>
            </a:r>
            <a:r>
              <a:rPr lang="nl-NL" sz="3200" b="1" dirty="0">
                <a:solidFill>
                  <a:srgbClr val="FFFF00"/>
                </a:solidFill>
                <a:highlight>
                  <a:srgbClr val="800000"/>
                </a:highlight>
                <a:latin typeface="Arial" panose="020B0604020202020204" pitchFamily="34" charset="0"/>
                <a:cs typeface="Arial" panose="020B0604020202020204" pitchFamily="34" charset="0"/>
              </a:rPr>
              <a:t>christenen</a:t>
            </a:r>
            <a:r>
              <a:rPr lang="nl-NL" sz="3200" dirty="0">
                <a:highlight>
                  <a:srgbClr val="800000"/>
                </a:highlight>
                <a:latin typeface="Arial" panose="020B0604020202020204" pitchFamily="34" charset="0"/>
                <a:cs typeface="Arial" panose="020B0604020202020204" pitchFamily="34" charset="0"/>
              </a:rPr>
              <a:t> hun geloof niet op, zelfs niet in levensgevaar?</a:t>
            </a:r>
          </a:p>
          <a:p>
            <a:pPr marL="457200" indent="-457200">
              <a:buFont typeface="+mj-lt"/>
              <a:buAutoNum type="arabicPeriod"/>
            </a:pPr>
            <a:r>
              <a:rPr lang="nl-NL" sz="3200" dirty="0">
                <a:highlight>
                  <a:srgbClr val="000080"/>
                </a:highlight>
                <a:latin typeface="Arial" panose="020B0604020202020204" pitchFamily="34" charset="0"/>
                <a:cs typeface="Arial" panose="020B0604020202020204" pitchFamily="34" charset="0"/>
              </a:rPr>
              <a:t>Inzichtvraag: waarom zouden de christenen publiekelijk in de arena’s zijn vermoord?</a:t>
            </a:r>
          </a:p>
          <a:p>
            <a:endParaRPr lang="nl-NL" dirty="0">
              <a:highlight>
                <a:srgbClr val="800000"/>
              </a:highlight>
            </a:endParaRPr>
          </a:p>
          <a:p>
            <a:endParaRPr lang="nl-NL" dirty="0">
              <a:highlight>
                <a:srgbClr val="800000"/>
              </a:highlight>
            </a:endParaRPr>
          </a:p>
          <a:p>
            <a:endParaRPr lang="nl-NL" dirty="0"/>
          </a:p>
        </p:txBody>
      </p:sp>
      <p:pic>
        <p:nvPicPr>
          <p:cNvPr id="2050" name="Picture 2" descr="Heeft Nero echt de grote brand van Rome veroorzaakt? - Quora">
            <a:extLst>
              <a:ext uri="{FF2B5EF4-FFF2-40B4-BE49-F238E27FC236}">
                <a16:creationId xmlns:a16="http://schemas.microsoft.com/office/drawing/2014/main" id="{A2FEDA6A-261B-46D5-B01E-BBA40665B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403639"/>
            <a:ext cx="5734050" cy="5387561"/>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861F0C6E-A18F-4E42-80C7-599CBBDE1C77}"/>
              </a:ext>
            </a:extLst>
          </p:cNvPr>
          <p:cNvSpPr txBox="1"/>
          <p:nvPr/>
        </p:nvSpPr>
        <p:spPr>
          <a:xfrm>
            <a:off x="350693" y="5824101"/>
            <a:ext cx="4552950" cy="954107"/>
          </a:xfrm>
          <a:prstGeom prst="rect">
            <a:avLst/>
          </a:prstGeom>
          <a:noFill/>
        </p:spPr>
        <p:txBody>
          <a:bodyPr wrap="square" rtlCol="0">
            <a:spAutoFit/>
          </a:bodyPr>
          <a:lstStyle/>
          <a:p>
            <a:pPr algn="ctr"/>
            <a:r>
              <a:rPr lang="nl-NL" sz="2800" dirty="0">
                <a:highlight>
                  <a:srgbClr val="800000"/>
                </a:highlight>
                <a:latin typeface="Arial" panose="020B0604020202020204" pitchFamily="34" charset="0"/>
                <a:cs typeface="Arial" panose="020B0604020202020204" pitchFamily="34" charset="0"/>
              </a:rPr>
              <a:t>Christelijke gevangenen in de Romeinse arena.</a:t>
            </a:r>
          </a:p>
        </p:txBody>
      </p:sp>
    </p:spTree>
    <p:extLst>
      <p:ext uri="{BB962C8B-B14F-4D97-AF65-F5344CB8AC3E}">
        <p14:creationId xmlns:p14="http://schemas.microsoft.com/office/powerpoint/2010/main" val="2297791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D8AC5-9225-4CDF-988E-E0226520D8D3}"/>
              </a:ext>
            </a:extLst>
          </p:cNvPr>
          <p:cNvSpPr>
            <a:spLocks noGrp="1"/>
          </p:cNvSpPr>
          <p:nvPr>
            <p:ph type="title"/>
          </p:nvPr>
        </p:nvSpPr>
        <p:spPr>
          <a:xfrm>
            <a:off x="3757571" y="85725"/>
            <a:ext cx="10353761" cy="1326321"/>
          </a:xfrm>
        </p:spPr>
        <p:txBody>
          <a:bodyPr>
            <a:normAutofit fontScale="90000"/>
          </a:bodyPr>
          <a:lstStyle/>
          <a:p>
            <a:r>
              <a:rPr lang="nl-NL" dirty="0">
                <a:highlight>
                  <a:srgbClr val="800000"/>
                </a:highlight>
              </a:rPr>
              <a:t>Het christendom wordt </a:t>
            </a:r>
            <a:r>
              <a:rPr lang="nl-NL" dirty="0">
                <a:solidFill>
                  <a:srgbClr val="FFFF00"/>
                </a:solidFill>
                <a:highlight>
                  <a:srgbClr val="800000"/>
                </a:highlight>
              </a:rPr>
              <a:t>staatsgodsdienst</a:t>
            </a:r>
            <a:r>
              <a:rPr lang="nl-NL" dirty="0">
                <a:highlight>
                  <a:srgbClr val="800000"/>
                </a:highlight>
              </a:rPr>
              <a:t> </a:t>
            </a:r>
            <a:br>
              <a:rPr lang="nl-NL" dirty="0">
                <a:highlight>
                  <a:srgbClr val="800000"/>
                </a:highlight>
              </a:rPr>
            </a:br>
            <a:r>
              <a:rPr lang="nl-NL" dirty="0">
                <a:highlight>
                  <a:srgbClr val="800000"/>
                </a:highlight>
              </a:rPr>
              <a:t>(blz. 76/77)</a:t>
            </a:r>
          </a:p>
        </p:txBody>
      </p:sp>
      <p:sp>
        <p:nvSpPr>
          <p:cNvPr id="3" name="Tijdelijke aanduiding voor inhoud 2">
            <a:extLst>
              <a:ext uri="{FF2B5EF4-FFF2-40B4-BE49-F238E27FC236}">
                <a16:creationId xmlns:a16="http://schemas.microsoft.com/office/drawing/2014/main" id="{F39533D2-379C-476E-B3D5-A09B690EBF8A}"/>
              </a:ext>
            </a:extLst>
          </p:cNvPr>
          <p:cNvSpPr>
            <a:spLocks noGrp="1"/>
          </p:cNvSpPr>
          <p:nvPr>
            <p:ph idx="1"/>
          </p:nvPr>
        </p:nvSpPr>
        <p:spPr>
          <a:xfrm>
            <a:off x="4660777" y="1981208"/>
            <a:ext cx="7531223" cy="4278103"/>
          </a:xfrm>
        </p:spPr>
        <p:txBody>
          <a:bodyPr>
            <a:normAutofit fontScale="92500"/>
          </a:bodyPr>
          <a:lstStyle/>
          <a:p>
            <a:pPr marL="457200" indent="-457200">
              <a:buFont typeface="+mj-lt"/>
              <a:buAutoNum type="arabicPeriod"/>
            </a:pPr>
            <a:r>
              <a:rPr lang="nl-NL" sz="3600" dirty="0">
                <a:highlight>
                  <a:srgbClr val="800000"/>
                </a:highlight>
                <a:latin typeface="Arial" panose="020B0604020202020204" pitchFamily="34" charset="0"/>
                <a:cs typeface="Arial" panose="020B0604020202020204" pitchFamily="34" charset="0"/>
              </a:rPr>
              <a:t>Waarom werden </a:t>
            </a:r>
            <a:r>
              <a:rPr lang="nl-NL" sz="3600" b="1" dirty="0">
                <a:solidFill>
                  <a:srgbClr val="FFFF00"/>
                </a:solidFill>
                <a:highlight>
                  <a:srgbClr val="800000"/>
                </a:highlight>
                <a:latin typeface="Arial" panose="020B0604020202020204" pitchFamily="34" charset="0"/>
                <a:cs typeface="Arial" panose="020B0604020202020204" pitchFamily="34" charset="0"/>
              </a:rPr>
              <a:t>christenen</a:t>
            </a:r>
            <a:r>
              <a:rPr lang="nl-NL" sz="3600" dirty="0">
                <a:highlight>
                  <a:srgbClr val="800000"/>
                </a:highlight>
                <a:latin typeface="Arial" panose="020B0604020202020204" pitchFamily="34" charset="0"/>
                <a:cs typeface="Arial" panose="020B0604020202020204" pitchFamily="34" charset="0"/>
              </a:rPr>
              <a:t> beter behandeld onder keizer Constantijn?</a:t>
            </a:r>
          </a:p>
          <a:p>
            <a:pPr marL="457200" indent="-457200">
              <a:buFont typeface="+mj-lt"/>
              <a:buAutoNum type="arabicPeriod"/>
            </a:pPr>
            <a:r>
              <a:rPr lang="nl-NL" sz="3600" dirty="0">
                <a:highlight>
                  <a:srgbClr val="800000"/>
                </a:highlight>
                <a:latin typeface="Arial" panose="020B0604020202020204" pitchFamily="34" charset="0"/>
                <a:cs typeface="Arial" panose="020B0604020202020204" pitchFamily="34" charset="0"/>
              </a:rPr>
              <a:t>Wat is een </a:t>
            </a:r>
            <a:r>
              <a:rPr lang="nl-NL" sz="3600" b="1" dirty="0">
                <a:solidFill>
                  <a:srgbClr val="FFFF00"/>
                </a:solidFill>
                <a:highlight>
                  <a:srgbClr val="800000"/>
                </a:highlight>
                <a:latin typeface="Arial" panose="020B0604020202020204" pitchFamily="34" charset="0"/>
                <a:cs typeface="Arial" panose="020B0604020202020204" pitchFamily="34" charset="0"/>
              </a:rPr>
              <a:t>staatsgodsdienst</a:t>
            </a:r>
            <a:r>
              <a:rPr lang="nl-NL" sz="3600" dirty="0">
                <a:highlight>
                  <a:srgbClr val="800000"/>
                </a:highlight>
                <a:latin typeface="Arial" panose="020B0604020202020204" pitchFamily="34" charset="0"/>
                <a:cs typeface="Arial" panose="020B0604020202020204" pitchFamily="34" charset="0"/>
              </a:rPr>
              <a:t>?</a:t>
            </a:r>
          </a:p>
          <a:p>
            <a:pPr marL="457200" indent="-457200">
              <a:buFont typeface="+mj-lt"/>
              <a:buAutoNum type="arabicPeriod"/>
            </a:pPr>
            <a:r>
              <a:rPr lang="nl-NL" sz="3600" dirty="0">
                <a:highlight>
                  <a:srgbClr val="800000"/>
                </a:highlight>
                <a:latin typeface="Arial" panose="020B0604020202020204" pitchFamily="34" charset="0"/>
                <a:cs typeface="Arial" panose="020B0604020202020204" pitchFamily="34" charset="0"/>
              </a:rPr>
              <a:t>Waarom mocht men later geen </a:t>
            </a:r>
            <a:r>
              <a:rPr lang="nl-NL" sz="3600" b="1" dirty="0">
                <a:solidFill>
                  <a:srgbClr val="FFFF00"/>
                </a:solidFill>
                <a:highlight>
                  <a:srgbClr val="800000"/>
                </a:highlight>
                <a:latin typeface="Arial" panose="020B0604020202020204" pitchFamily="34" charset="0"/>
                <a:cs typeface="Arial" panose="020B0604020202020204" pitchFamily="34" charset="0"/>
              </a:rPr>
              <a:t>Grieks-Romeinse</a:t>
            </a:r>
            <a:r>
              <a:rPr lang="nl-NL" sz="3600" dirty="0">
                <a:highlight>
                  <a:srgbClr val="800000"/>
                </a:highlight>
                <a:latin typeface="Arial" panose="020B0604020202020204" pitchFamily="34" charset="0"/>
                <a:cs typeface="Arial" panose="020B0604020202020204" pitchFamily="34" charset="0"/>
              </a:rPr>
              <a:t> goden meer vereren?</a:t>
            </a:r>
            <a:endParaRPr lang="nl-NL" sz="2400" dirty="0">
              <a:highlight>
                <a:srgbClr val="800000"/>
              </a:highlight>
              <a:latin typeface="Arial" panose="020B0604020202020204" pitchFamily="34" charset="0"/>
              <a:cs typeface="Arial" panose="020B0604020202020204" pitchFamily="34" charset="0"/>
            </a:endParaRPr>
          </a:p>
          <a:p>
            <a:endParaRPr lang="nl-NL" dirty="0">
              <a:highlight>
                <a:srgbClr val="800000"/>
              </a:highlight>
            </a:endParaRPr>
          </a:p>
          <a:p>
            <a:endParaRPr lang="nl-NL" dirty="0"/>
          </a:p>
        </p:txBody>
      </p:sp>
      <p:pic>
        <p:nvPicPr>
          <p:cNvPr id="4" name="Picture 2" descr="Constantine&amp;#39;s Conversion to Christianity: Opportunism or a Sincere Gesture?  - History">
            <a:extLst>
              <a:ext uri="{FF2B5EF4-FFF2-40B4-BE49-F238E27FC236}">
                <a16:creationId xmlns:a16="http://schemas.microsoft.com/office/drawing/2014/main" id="{06D7A81E-0D6E-4EC0-98EF-B286325C0EC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29" r="13254"/>
          <a:stretch/>
        </p:blipFill>
        <p:spPr bwMode="auto">
          <a:xfrm>
            <a:off x="190500" y="278088"/>
            <a:ext cx="3921358" cy="5455962"/>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37FF28BF-59BD-4136-BE3A-6F2FF3C4B35A}"/>
              </a:ext>
            </a:extLst>
          </p:cNvPr>
          <p:cNvSpPr txBox="1"/>
          <p:nvPr/>
        </p:nvSpPr>
        <p:spPr>
          <a:xfrm>
            <a:off x="72555" y="5748915"/>
            <a:ext cx="4039303" cy="830997"/>
          </a:xfrm>
          <a:prstGeom prst="rect">
            <a:avLst/>
          </a:prstGeom>
          <a:noFill/>
        </p:spPr>
        <p:txBody>
          <a:bodyPr wrap="square" rtlCol="0">
            <a:spAutoFit/>
          </a:bodyPr>
          <a:lstStyle/>
          <a:p>
            <a:pPr algn="ctr"/>
            <a:r>
              <a:rPr lang="nl-NL" sz="2400" dirty="0">
                <a:highlight>
                  <a:srgbClr val="800000"/>
                </a:highlight>
                <a:latin typeface="Arial" panose="020B0604020202020204" pitchFamily="34" charset="0"/>
                <a:cs typeface="Arial" panose="020B0604020202020204" pitchFamily="34" charset="0"/>
              </a:rPr>
              <a:t>Keizer Constantijn ziet het christelijke kruis als teken.</a:t>
            </a:r>
          </a:p>
        </p:txBody>
      </p:sp>
    </p:spTree>
    <p:extLst>
      <p:ext uri="{BB962C8B-B14F-4D97-AF65-F5344CB8AC3E}">
        <p14:creationId xmlns:p14="http://schemas.microsoft.com/office/powerpoint/2010/main" val="396814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D8AC5-9225-4CDF-988E-E0226520D8D3}"/>
              </a:ext>
            </a:extLst>
          </p:cNvPr>
          <p:cNvSpPr>
            <a:spLocks noGrp="1"/>
          </p:cNvSpPr>
          <p:nvPr>
            <p:ph type="title"/>
          </p:nvPr>
        </p:nvSpPr>
        <p:spPr>
          <a:xfrm>
            <a:off x="4909489" y="123825"/>
            <a:ext cx="7158685" cy="1326321"/>
          </a:xfrm>
        </p:spPr>
        <p:txBody>
          <a:bodyPr/>
          <a:lstStyle/>
          <a:p>
            <a:r>
              <a:rPr lang="nl-NL" dirty="0">
                <a:highlight>
                  <a:srgbClr val="800000"/>
                </a:highlight>
              </a:rPr>
              <a:t>Een nieuwe maatschappij (blz. 77)</a:t>
            </a:r>
          </a:p>
        </p:txBody>
      </p:sp>
      <p:sp>
        <p:nvSpPr>
          <p:cNvPr id="3" name="Tijdelijke aanduiding voor inhoud 2">
            <a:extLst>
              <a:ext uri="{FF2B5EF4-FFF2-40B4-BE49-F238E27FC236}">
                <a16:creationId xmlns:a16="http://schemas.microsoft.com/office/drawing/2014/main" id="{F39533D2-379C-476E-B3D5-A09B690EBF8A}"/>
              </a:ext>
            </a:extLst>
          </p:cNvPr>
          <p:cNvSpPr>
            <a:spLocks noGrp="1"/>
          </p:cNvSpPr>
          <p:nvPr>
            <p:ph idx="1"/>
          </p:nvPr>
        </p:nvSpPr>
        <p:spPr>
          <a:xfrm>
            <a:off x="5390372" y="1931415"/>
            <a:ext cx="6677802" cy="4483954"/>
          </a:xfrm>
        </p:spPr>
        <p:txBody>
          <a:bodyPr>
            <a:normAutofit lnSpcReduction="10000"/>
          </a:bodyPr>
          <a:lstStyle/>
          <a:p>
            <a:pPr marL="457200" indent="-457200">
              <a:buFont typeface="+mj-lt"/>
              <a:buAutoNum type="arabicPeriod"/>
            </a:pPr>
            <a:r>
              <a:rPr lang="nl-NL" sz="4000" dirty="0">
                <a:highlight>
                  <a:srgbClr val="800000"/>
                </a:highlight>
              </a:rPr>
              <a:t>Wat waren taken van de bisschoppen?</a:t>
            </a:r>
          </a:p>
          <a:p>
            <a:pPr marL="457200" indent="-457200">
              <a:buFont typeface="+mj-lt"/>
              <a:buAutoNum type="arabicPeriod"/>
            </a:pPr>
            <a:r>
              <a:rPr lang="nl-NL" sz="4000" dirty="0">
                <a:highlight>
                  <a:srgbClr val="800000"/>
                </a:highlight>
              </a:rPr>
              <a:t>Leg via de tekst uit dat het </a:t>
            </a:r>
            <a:r>
              <a:rPr lang="nl-NL" sz="4000" dirty="0">
                <a:solidFill>
                  <a:srgbClr val="FFFF00"/>
                </a:solidFill>
                <a:highlight>
                  <a:srgbClr val="800000"/>
                </a:highlight>
              </a:rPr>
              <a:t>christendom</a:t>
            </a:r>
            <a:r>
              <a:rPr lang="nl-NL" sz="4000" dirty="0">
                <a:highlight>
                  <a:srgbClr val="800000"/>
                </a:highlight>
              </a:rPr>
              <a:t> een voorbeeld is van </a:t>
            </a:r>
            <a:r>
              <a:rPr lang="nl-NL" sz="4000" b="1" dirty="0">
                <a:solidFill>
                  <a:srgbClr val="FFFF00"/>
                </a:solidFill>
                <a:highlight>
                  <a:srgbClr val="800000"/>
                </a:highlight>
              </a:rPr>
              <a:t>continuïteit</a:t>
            </a:r>
            <a:r>
              <a:rPr lang="nl-NL" sz="4000" dirty="0">
                <a:highlight>
                  <a:srgbClr val="800000"/>
                </a:highlight>
              </a:rPr>
              <a:t>.</a:t>
            </a:r>
          </a:p>
          <a:p>
            <a:pPr marL="457200" indent="-457200">
              <a:buFont typeface="+mj-lt"/>
              <a:buAutoNum type="arabicPeriod"/>
            </a:pPr>
            <a:endParaRPr lang="nl-NL" sz="3200" dirty="0">
              <a:highlight>
                <a:srgbClr val="800000"/>
              </a:highlight>
            </a:endParaRPr>
          </a:p>
          <a:p>
            <a:pPr marL="457200" indent="-457200">
              <a:buFont typeface="+mj-lt"/>
              <a:buAutoNum type="arabicPeriod"/>
            </a:pPr>
            <a:endParaRPr lang="nl-NL" dirty="0">
              <a:highlight>
                <a:srgbClr val="800000"/>
              </a:highlight>
            </a:endParaRPr>
          </a:p>
          <a:p>
            <a:endParaRPr lang="nl-NL" dirty="0"/>
          </a:p>
        </p:txBody>
      </p:sp>
      <p:pic>
        <p:nvPicPr>
          <p:cNvPr id="1026" name="Picture 2" descr="Sint-Servaasbasiliek (Maastricht) - Wikipedia">
            <a:extLst>
              <a:ext uri="{FF2B5EF4-FFF2-40B4-BE49-F238E27FC236}">
                <a16:creationId xmlns:a16="http://schemas.microsoft.com/office/drawing/2014/main" id="{9E61EB1C-BCC0-4302-AAF5-CE1CD0493D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09" r="23919" b="15556"/>
          <a:stretch/>
        </p:blipFill>
        <p:spPr bwMode="auto">
          <a:xfrm>
            <a:off x="123826" y="123825"/>
            <a:ext cx="4724400" cy="5791200"/>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inhoud 2">
            <a:extLst>
              <a:ext uri="{FF2B5EF4-FFF2-40B4-BE49-F238E27FC236}">
                <a16:creationId xmlns:a16="http://schemas.microsoft.com/office/drawing/2014/main" id="{659288FD-A75E-46A1-959F-624517615252}"/>
              </a:ext>
            </a:extLst>
          </p:cNvPr>
          <p:cNvSpPr txBox="1">
            <a:spLocks/>
          </p:cNvSpPr>
          <p:nvPr/>
        </p:nvSpPr>
        <p:spPr>
          <a:xfrm>
            <a:off x="123826" y="6096564"/>
            <a:ext cx="6677802" cy="63761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None/>
            </a:pPr>
            <a:r>
              <a:rPr lang="nl-NL" sz="2400" dirty="0">
                <a:highlight>
                  <a:srgbClr val="800000"/>
                </a:highlight>
              </a:rPr>
              <a:t>Sint Servaas-kerk in Maastricht</a:t>
            </a:r>
          </a:p>
          <a:p>
            <a:pPr marL="457200" indent="-457200">
              <a:buFont typeface="+mj-lt"/>
              <a:buAutoNum type="arabicPeriod"/>
            </a:pPr>
            <a:endParaRPr lang="nl-NL" dirty="0">
              <a:highlight>
                <a:srgbClr val="800000"/>
              </a:highlight>
            </a:endParaRPr>
          </a:p>
          <a:p>
            <a:endParaRPr lang="nl-NL" dirty="0"/>
          </a:p>
        </p:txBody>
      </p:sp>
    </p:spTree>
    <p:extLst>
      <p:ext uri="{BB962C8B-B14F-4D97-AF65-F5344CB8AC3E}">
        <p14:creationId xmlns:p14="http://schemas.microsoft.com/office/powerpoint/2010/main" val="4014584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9B6AAA-817B-4660-A59D-55B9870C4C8A}"/>
              </a:ext>
            </a:extLst>
          </p:cNvPr>
          <p:cNvSpPr>
            <a:spLocks noGrp="1"/>
          </p:cNvSpPr>
          <p:nvPr>
            <p:ph type="title"/>
          </p:nvPr>
        </p:nvSpPr>
        <p:spPr>
          <a:xfrm>
            <a:off x="919119" y="-85597"/>
            <a:ext cx="10353761" cy="1326321"/>
          </a:xfrm>
        </p:spPr>
        <p:txBody>
          <a:bodyPr>
            <a:normAutofit/>
          </a:bodyPr>
          <a:lstStyle/>
          <a:p>
            <a:r>
              <a:rPr lang="nl-NL" sz="4400" dirty="0">
                <a:highlight>
                  <a:srgbClr val="800000"/>
                </a:highlight>
              </a:rPr>
              <a:t>Lesdoelen</a:t>
            </a:r>
          </a:p>
        </p:txBody>
      </p:sp>
      <p:sp>
        <p:nvSpPr>
          <p:cNvPr id="3" name="Tijdelijke aanduiding voor inhoud 2">
            <a:extLst>
              <a:ext uri="{FF2B5EF4-FFF2-40B4-BE49-F238E27FC236}">
                <a16:creationId xmlns:a16="http://schemas.microsoft.com/office/drawing/2014/main" id="{365AD323-8CA6-408C-929E-C5E3BA07A804}"/>
              </a:ext>
            </a:extLst>
          </p:cNvPr>
          <p:cNvSpPr>
            <a:spLocks noGrp="1"/>
          </p:cNvSpPr>
          <p:nvPr>
            <p:ph idx="1"/>
          </p:nvPr>
        </p:nvSpPr>
        <p:spPr>
          <a:xfrm>
            <a:off x="312046" y="1326321"/>
            <a:ext cx="11567908" cy="5630291"/>
          </a:xfrm>
        </p:spPr>
        <p:txBody>
          <a:bodyPr>
            <a:normAutofit/>
          </a:bodyPr>
          <a:lstStyle/>
          <a:p>
            <a:r>
              <a:rPr lang="nl-NL" sz="2800" b="0" i="0" dirty="0">
                <a:effectLst/>
                <a:highlight>
                  <a:srgbClr val="800000"/>
                </a:highlight>
                <a:latin typeface="Arial" panose="020B0604020202020204" pitchFamily="34" charset="0"/>
              </a:rPr>
              <a:t>De betekenis van de volgende begrippen kunnen geven: </a:t>
            </a:r>
            <a:r>
              <a:rPr lang="nl-NL" sz="2800" b="1" i="0" dirty="0">
                <a:solidFill>
                  <a:srgbClr val="FFFF00"/>
                </a:solidFill>
                <a:effectLst/>
                <a:highlight>
                  <a:srgbClr val="800000"/>
                </a:highlight>
                <a:latin typeface="Arial" panose="020B0604020202020204" pitchFamily="34" charset="0"/>
              </a:rPr>
              <a:t>christenen, staatsgodsdienst, monotheïsme, </a:t>
            </a:r>
            <a:r>
              <a:rPr lang="nl-NL" sz="2800" b="1" i="0" dirty="0" err="1">
                <a:solidFill>
                  <a:srgbClr val="FFFF00"/>
                </a:solidFill>
                <a:effectLst/>
                <a:highlight>
                  <a:srgbClr val="800000"/>
                </a:highlight>
                <a:latin typeface="Arial" panose="020B0604020202020204" pitchFamily="34" charset="0"/>
              </a:rPr>
              <a:t>messias</a:t>
            </a:r>
            <a:r>
              <a:rPr lang="nl-NL" sz="2800" b="1" i="0" dirty="0">
                <a:solidFill>
                  <a:srgbClr val="FFFF00"/>
                </a:solidFill>
                <a:effectLst/>
                <a:highlight>
                  <a:srgbClr val="800000"/>
                </a:highlight>
                <a:latin typeface="Arial" panose="020B0604020202020204" pitchFamily="34" charset="0"/>
              </a:rPr>
              <a:t>, diaspora, christenvervolging. </a:t>
            </a:r>
          </a:p>
          <a:p>
            <a:pPr algn="l"/>
            <a:r>
              <a:rPr lang="nl-NL" sz="2800" dirty="0">
                <a:effectLst/>
                <a:highlight>
                  <a:srgbClr val="800000"/>
                </a:highlight>
                <a:latin typeface="Arial" panose="020B0604020202020204" pitchFamily="34" charset="0"/>
              </a:rPr>
              <a:t>Uitleggen hoe het </a:t>
            </a:r>
            <a:r>
              <a:rPr lang="nl-NL" sz="2800" b="1" dirty="0">
                <a:solidFill>
                  <a:srgbClr val="FFFF00"/>
                </a:solidFill>
                <a:effectLst/>
                <a:highlight>
                  <a:srgbClr val="800000"/>
                </a:highlight>
                <a:latin typeface="Arial" panose="020B0604020202020204" pitchFamily="34" charset="0"/>
              </a:rPr>
              <a:t>christendom </a:t>
            </a:r>
            <a:r>
              <a:rPr lang="nl-NL" sz="2800" dirty="0">
                <a:effectLst/>
                <a:highlight>
                  <a:srgbClr val="800000"/>
                </a:highlight>
                <a:latin typeface="Arial" panose="020B0604020202020204" pitchFamily="34" charset="0"/>
              </a:rPr>
              <a:t>werd verspreid na de dood van Jezus Christus.</a:t>
            </a:r>
            <a:endParaRPr lang="nl-NL" sz="2800" i="1" dirty="0">
              <a:effectLst/>
              <a:highlight>
                <a:srgbClr val="800000"/>
              </a:highlight>
              <a:latin typeface="Arial" panose="020B0604020202020204" pitchFamily="34" charset="0"/>
            </a:endParaRPr>
          </a:p>
          <a:p>
            <a:r>
              <a:rPr lang="nl-NL" sz="2800" dirty="0">
                <a:highlight>
                  <a:srgbClr val="800000"/>
                </a:highlight>
                <a:latin typeface="Arial" panose="020B0604020202020204" pitchFamily="34" charset="0"/>
                <a:cs typeface="Arial" panose="020B0604020202020204" pitchFamily="34" charset="0"/>
              </a:rPr>
              <a:t>Uitleggen waarom het </a:t>
            </a:r>
            <a:r>
              <a:rPr lang="nl-NL" sz="2800" b="1" dirty="0">
                <a:solidFill>
                  <a:srgbClr val="FFFF00"/>
                </a:solidFill>
                <a:highlight>
                  <a:srgbClr val="800000"/>
                </a:highlight>
                <a:latin typeface="Arial" panose="020B0604020202020204" pitchFamily="34" charset="0"/>
                <a:cs typeface="Arial" panose="020B0604020202020204" pitchFamily="34" charset="0"/>
              </a:rPr>
              <a:t>christendom</a:t>
            </a:r>
            <a:r>
              <a:rPr lang="nl-NL" sz="2800" dirty="0">
                <a:highlight>
                  <a:srgbClr val="800000"/>
                </a:highlight>
                <a:latin typeface="Arial" panose="020B0604020202020204" pitchFamily="34" charset="0"/>
                <a:cs typeface="Arial" panose="020B0604020202020204" pitchFamily="34" charset="0"/>
              </a:rPr>
              <a:t> aantrekkelijker was en nog steeds is.</a:t>
            </a:r>
          </a:p>
          <a:p>
            <a:r>
              <a:rPr lang="nl-NL" sz="2800" dirty="0">
                <a:highlight>
                  <a:srgbClr val="800000"/>
                </a:highlight>
                <a:latin typeface="Arial" panose="020B0604020202020204" pitchFamily="34" charset="0"/>
                <a:cs typeface="Arial" panose="020B0604020202020204" pitchFamily="34" charset="0"/>
              </a:rPr>
              <a:t>Uitleggen hoe het </a:t>
            </a:r>
            <a:r>
              <a:rPr lang="nl-NL" sz="2800" b="1" dirty="0">
                <a:solidFill>
                  <a:srgbClr val="FFFF00"/>
                </a:solidFill>
                <a:highlight>
                  <a:srgbClr val="800000"/>
                </a:highlight>
                <a:latin typeface="Arial" panose="020B0604020202020204" pitchFamily="34" charset="0"/>
                <a:cs typeface="Arial" panose="020B0604020202020204" pitchFamily="34" charset="0"/>
              </a:rPr>
              <a:t>christendom</a:t>
            </a:r>
            <a:r>
              <a:rPr lang="nl-NL" sz="2800" dirty="0">
                <a:highlight>
                  <a:srgbClr val="800000"/>
                </a:highlight>
                <a:latin typeface="Arial" panose="020B0604020202020204" pitchFamily="34" charset="0"/>
                <a:cs typeface="Arial" panose="020B0604020202020204" pitchFamily="34" charset="0"/>
              </a:rPr>
              <a:t> de </a:t>
            </a:r>
            <a:r>
              <a:rPr lang="nl-NL" sz="2800" b="1" dirty="0">
                <a:solidFill>
                  <a:srgbClr val="FFFF00"/>
                </a:solidFill>
                <a:highlight>
                  <a:srgbClr val="800000"/>
                </a:highlight>
                <a:latin typeface="Arial" panose="020B0604020202020204" pitchFamily="34" charset="0"/>
                <a:cs typeface="Arial" panose="020B0604020202020204" pitchFamily="34" charset="0"/>
              </a:rPr>
              <a:t>staatsgodsdienst</a:t>
            </a:r>
            <a:r>
              <a:rPr lang="nl-NL" sz="2800" dirty="0">
                <a:highlight>
                  <a:srgbClr val="800000"/>
                </a:highlight>
                <a:latin typeface="Arial" panose="020B0604020202020204" pitchFamily="34" charset="0"/>
                <a:cs typeface="Arial" panose="020B0604020202020204" pitchFamily="34" charset="0"/>
              </a:rPr>
              <a:t> werd in het Romeinse Rijk.</a:t>
            </a:r>
          </a:p>
          <a:p>
            <a:endParaRPr lang="nl-NL" dirty="0">
              <a:latin typeface="Arial" panose="020B0604020202020204" pitchFamily="34" charset="0"/>
              <a:cs typeface="Arial" panose="020B0604020202020204" pitchFamily="34" charset="0"/>
            </a:endParaRPr>
          </a:p>
        </p:txBody>
      </p:sp>
      <p:pic>
        <p:nvPicPr>
          <p:cNvPr id="4" name="Picture 4" descr="Tijdvak 2 - hv123 - Lesmateriaal - Wikiwijs">
            <a:extLst>
              <a:ext uri="{FF2B5EF4-FFF2-40B4-BE49-F238E27FC236}">
                <a16:creationId xmlns:a16="http://schemas.microsoft.com/office/drawing/2014/main" id="{F67CAD88-B4B4-4172-9CE4-9F1F9ED52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44" y="0"/>
            <a:ext cx="1326321" cy="1326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67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65AD323-8CA6-408C-929E-C5E3BA07A804}"/>
              </a:ext>
            </a:extLst>
          </p:cNvPr>
          <p:cNvSpPr>
            <a:spLocks noGrp="1"/>
          </p:cNvSpPr>
          <p:nvPr>
            <p:ph idx="1"/>
          </p:nvPr>
        </p:nvSpPr>
        <p:spPr>
          <a:xfrm>
            <a:off x="165323" y="1288474"/>
            <a:ext cx="11861352" cy="5569526"/>
          </a:xfrm>
        </p:spPr>
        <p:txBody>
          <a:bodyPr>
            <a:normAutofit fontScale="92500"/>
          </a:bodyPr>
          <a:lstStyle/>
          <a:p>
            <a:pPr marL="457200" indent="-457200" algn="l">
              <a:buFont typeface="+mj-lt"/>
              <a:buAutoNum type="arabicPeriod"/>
            </a:pPr>
            <a:r>
              <a:rPr lang="nl-NL" sz="2300" b="0" i="0" dirty="0">
                <a:effectLst/>
                <a:highlight>
                  <a:srgbClr val="800000"/>
                </a:highlight>
                <a:latin typeface="Arial" panose="020B0604020202020204" pitchFamily="34" charset="0"/>
              </a:rPr>
              <a:t>Leg de volgende begrippen uit: </a:t>
            </a:r>
            <a:r>
              <a:rPr lang="nl-NL" sz="2300" b="1" i="0" dirty="0">
                <a:solidFill>
                  <a:srgbClr val="FFFF00"/>
                </a:solidFill>
                <a:effectLst/>
                <a:highlight>
                  <a:srgbClr val="800000"/>
                </a:highlight>
                <a:latin typeface="Arial" panose="020B0604020202020204" pitchFamily="34" charset="0"/>
              </a:rPr>
              <a:t>christenen, staatsgodsdienst, monotheïsme, </a:t>
            </a:r>
            <a:r>
              <a:rPr lang="nl-NL" sz="2300" b="1" i="0" dirty="0" err="1">
                <a:solidFill>
                  <a:srgbClr val="FFFF00"/>
                </a:solidFill>
                <a:effectLst/>
                <a:highlight>
                  <a:srgbClr val="800000"/>
                </a:highlight>
                <a:latin typeface="Arial" panose="020B0604020202020204" pitchFamily="34" charset="0"/>
              </a:rPr>
              <a:t>messias</a:t>
            </a:r>
            <a:r>
              <a:rPr lang="nl-NL" sz="2300" b="1" i="0" dirty="0">
                <a:solidFill>
                  <a:srgbClr val="FFFF00"/>
                </a:solidFill>
                <a:effectLst/>
                <a:highlight>
                  <a:srgbClr val="800000"/>
                </a:highlight>
                <a:latin typeface="Arial" panose="020B0604020202020204" pitchFamily="34" charset="0"/>
              </a:rPr>
              <a:t>, diaspora, christenvervolging. </a:t>
            </a:r>
          </a:p>
          <a:p>
            <a:pPr marL="457200" indent="-457200" algn="l">
              <a:buFont typeface="+mj-lt"/>
              <a:buAutoNum type="arabicPeriod"/>
            </a:pPr>
            <a:r>
              <a:rPr lang="nl-NL" sz="2300" b="0" i="0" dirty="0">
                <a:effectLst/>
                <a:highlight>
                  <a:srgbClr val="800000"/>
                </a:highlight>
                <a:latin typeface="Arial" panose="020B0604020202020204" pitchFamily="34" charset="0"/>
              </a:rPr>
              <a:t>Hoe werd het </a:t>
            </a:r>
            <a:r>
              <a:rPr lang="nl-NL" sz="2300" b="1" i="0" dirty="0">
                <a:solidFill>
                  <a:srgbClr val="FFFF00"/>
                </a:solidFill>
                <a:effectLst/>
                <a:highlight>
                  <a:srgbClr val="800000"/>
                </a:highlight>
                <a:latin typeface="Arial" panose="020B0604020202020204" pitchFamily="34" charset="0"/>
              </a:rPr>
              <a:t>christendom</a:t>
            </a:r>
            <a:r>
              <a:rPr lang="nl-NL" sz="2300" b="0" i="0" dirty="0">
                <a:effectLst/>
                <a:highlight>
                  <a:srgbClr val="800000"/>
                </a:highlight>
                <a:latin typeface="Arial" panose="020B0604020202020204" pitchFamily="34" charset="0"/>
              </a:rPr>
              <a:t> verspreid na de dood van Jezus Christus?</a:t>
            </a:r>
          </a:p>
          <a:p>
            <a:pPr marL="457200" indent="-457200" algn="l">
              <a:buFont typeface="+mj-lt"/>
              <a:buAutoNum type="arabicPeriod"/>
            </a:pPr>
            <a:r>
              <a:rPr lang="nl-NL" sz="2300" dirty="0">
                <a:highlight>
                  <a:srgbClr val="800000"/>
                </a:highlight>
                <a:latin typeface="Arial" panose="020B0604020202020204" pitchFamily="34" charset="0"/>
                <a:cs typeface="Arial" panose="020B0604020202020204" pitchFamily="34" charset="0"/>
              </a:rPr>
              <a:t>Waarom was het </a:t>
            </a:r>
            <a:r>
              <a:rPr lang="nl-NL" sz="2300" b="1" dirty="0">
                <a:solidFill>
                  <a:srgbClr val="FFFF00"/>
                </a:solidFill>
                <a:highlight>
                  <a:srgbClr val="800000"/>
                </a:highlight>
                <a:latin typeface="Arial" panose="020B0604020202020204" pitchFamily="34" charset="0"/>
                <a:cs typeface="Arial" panose="020B0604020202020204" pitchFamily="34" charset="0"/>
              </a:rPr>
              <a:t>christendom</a:t>
            </a:r>
            <a:r>
              <a:rPr lang="nl-NL" sz="2300" dirty="0">
                <a:highlight>
                  <a:srgbClr val="800000"/>
                </a:highlight>
                <a:latin typeface="Arial" panose="020B0604020202020204" pitchFamily="34" charset="0"/>
                <a:cs typeface="Arial" panose="020B0604020202020204" pitchFamily="34" charset="0"/>
              </a:rPr>
              <a:t> zo aantrekkelijk voor alle </a:t>
            </a:r>
            <a:r>
              <a:rPr lang="nl-NL" sz="2300" b="1" dirty="0">
                <a:solidFill>
                  <a:srgbClr val="FFFF00"/>
                </a:solidFill>
                <a:highlight>
                  <a:srgbClr val="800000"/>
                </a:highlight>
                <a:latin typeface="Arial" panose="020B0604020202020204" pitchFamily="34" charset="0"/>
                <a:cs typeface="Arial" panose="020B0604020202020204" pitchFamily="34" charset="0"/>
              </a:rPr>
              <a:t>sociale lagen </a:t>
            </a:r>
            <a:r>
              <a:rPr lang="nl-NL" sz="2300" dirty="0">
                <a:highlight>
                  <a:srgbClr val="800000"/>
                </a:highlight>
                <a:latin typeface="Arial" panose="020B0604020202020204" pitchFamily="34" charset="0"/>
                <a:cs typeface="Arial" panose="020B0604020202020204" pitchFamily="34" charset="0"/>
              </a:rPr>
              <a:t>van de samenleving?</a:t>
            </a:r>
            <a:endParaRPr lang="nl-NL" sz="2300" dirty="0">
              <a:effectLst/>
              <a:highlight>
                <a:srgbClr val="800000"/>
              </a:highlight>
              <a:latin typeface="Arial" panose="020B0604020202020204" pitchFamily="34" charset="0"/>
              <a:cs typeface="Arial" panose="020B0604020202020204" pitchFamily="34" charset="0"/>
            </a:endParaRPr>
          </a:p>
          <a:p>
            <a:pPr marL="457200" indent="-457200" algn="l">
              <a:buFont typeface="+mj-lt"/>
              <a:buAutoNum type="arabicPeriod"/>
            </a:pPr>
            <a:r>
              <a:rPr lang="nl-NL" sz="2300" b="0" i="0" dirty="0">
                <a:effectLst/>
                <a:highlight>
                  <a:srgbClr val="800000"/>
                </a:highlight>
                <a:latin typeface="Arial" panose="020B0604020202020204" pitchFamily="34" charset="0"/>
              </a:rPr>
              <a:t>Hoe werd het </a:t>
            </a:r>
            <a:r>
              <a:rPr lang="nl-NL" sz="2300" b="1" i="0" dirty="0">
                <a:solidFill>
                  <a:srgbClr val="FFFF00"/>
                </a:solidFill>
                <a:effectLst/>
                <a:highlight>
                  <a:srgbClr val="800000"/>
                </a:highlight>
                <a:latin typeface="Arial" panose="020B0604020202020204" pitchFamily="34" charset="0"/>
              </a:rPr>
              <a:t>christendom</a:t>
            </a:r>
            <a:r>
              <a:rPr lang="nl-NL" sz="2300" b="0" i="0" dirty="0">
                <a:effectLst/>
                <a:highlight>
                  <a:srgbClr val="800000"/>
                </a:highlight>
                <a:latin typeface="Arial" panose="020B0604020202020204" pitchFamily="34" charset="0"/>
              </a:rPr>
              <a:t> de </a:t>
            </a:r>
            <a:r>
              <a:rPr lang="nl-NL" sz="2300" b="1" i="0" dirty="0">
                <a:solidFill>
                  <a:srgbClr val="FFFF00"/>
                </a:solidFill>
                <a:effectLst/>
                <a:highlight>
                  <a:srgbClr val="800000"/>
                </a:highlight>
                <a:latin typeface="Arial" panose="020B0604020202020204" pitchFamily="34" charset="0"/>
              </a:rPr>
              <a:t>staatsgodsdienst</a:t>
            </a:r>
            <a:r>
              <a:rPr lang="nl-NL" sz="2300" b="0" i="0" dirty="0">
                <a:effectLst/>
                <a:highlight>
                  <a:srgbClr val="800000"/>
                </a:highlight>
                <a:latin typeface="Arial" panose="020B0604020202020204" pitchFamily="34" charset="0"/>
              </a:rPr>
              <a:t> in het Romeinse Rijk?</a:t>
            </a:r>
          </a:p>
          <a:p>
            <a:pPr marL="457200" indent="-457200" algn="l">
              <a:buFont typeface="+mj-lt"/>
              <a:buAutoNum type="arabicPeriod"/>
            </a:pPr>
            <a:r>
              <a:rPr lang="nl-NL" sz="2300" b="0" i="0" dirty="0">
                <a:effectLst/>
                <a:highlight>
                  <a:srgbClr val="800000"/>
                </a:highlight>
                <a:latin typeface="Arial" panose="020B0604020202020204" pitchFamily="34" charset="0"/>
              </a:rPr>
              <a:t>Benoem twee overeenkomsten én één verschil tussen het </a:t>
            </a:r>
            <a:r>
              <a:rPr lang="nl-NL" sz="2300" b="1" i="0" dirty="0">
                <a:solidFill>
                  <a:srgbClr val="FFFF00"/>
                </a:solidFill>
                <a:effectLst/>
                <a:highlight>
                  <a:srgbClr val="800000"/>
                </a:highlight>
                <a:latin typeface="Arial" panose="020B0604020202020204" pitchFamily="34" charset="0"/>
              </a:rPr>
              <a:t>jodendom</a:t>
            </a:r>
            <a:r>
              <a:rPr lang="nl-NL" sz="2300" b="0" i="0" dirty="0">
                <a:effectLst/>
                <a:highlight>
                  <a:srgbClr val="800000"/>
                </a:highlight>
                <a:latin typeface="Arial" panose="020B0604020202020204" pitchFamily="34" charset="0"/>
              </a:rPr>
              <a:t> en het </a:t>
            </a:r>
            <a:r>
              <a:rPr lang="nl-NL" sz="2300" b="1" i="0" dirty="0">
                <a:solidFill>
                  <a:srgbClr val="FFFF00"/>
                </a:solidFill>
                <a:effectLst/>
                <a:highlight>
                  <a:srgbClr val="800000"/>
                </a:highlight>
                <a:latin typeface="Arial" panose="020B0604020202020204" pitchFamily="34" charset="0"/>
              </a:rPr>
              <a:t>christendom</a:t>
            </a:r>
            <a:r>
              <a:rPr lang="nl-NL" sz="2300" b="0" i="0" dirty="0">
                <a:effectLst/>
                <a:highlight>
                  <a:srgbClr val="800000"/>
                </a:highlight>
                <a:latin typeface="Arial" panose="020B0604020202020204" pitchFamily="34" charset="0"/>
              </a:rPr>
              <a:t>.</a:t>
            </a:r>
          </a:p>
          <a:p>
            <a:pPr marL="457200" indent="-457200" algn="l">
              <a:buFont typeface="+mj-lt"/>
              <a:buAutoNum type="arabicPeriod"/>
            </a:pPr>
            <a:r>
              <a:rPr lang="nl-NL" sz="2300" b="0" i="0" dirty="0">
                <a:effectLst/>
                <a:highlight>
                  <a:srgbClr val="800000"/>
                </a:highlight>
                <a:latin typeface="Arial" panose="020B0604020202020204" pitchFamily="34" charset="0"/>
              </a:rPr>
              <a:t>Hieronder staan de drie fases van de groei van het </a:t>
            </a:r>
            <a:r>
              <a:rPr lang="nl-NL" sz="2300" b="1" i="0" dirty="0">
                <a:solidFill>
                  <a:srgbClr val="FFFF00"/>
                </a:solidFill>
                <a:effectLst/>
                <a:highlight>
                  <a:srgbClr val="800000"/>
                </a:highlight>
                <a:latin typeface="Arial" panose="020B0604020202020204" pitchFamily="34" charset="0"/>
              </a:rPr>
              <a:t>christendom</a:t>
            </a:r>
            <a:r>
              <a:rPr lang="nl-NL" sz="2300" b="0" i="0" dirty="0">
                <a:effectLst/>
                <a:highlight>
                  <a:srgbClr val="800000"/>
                </a:highlight>
                <a:latin typeface="Arial" panose="020B0604020202020204" pitchFamily="34" charset="0"/>
              </a:rPr>
              <a:t> in het Romeinse Rijk. Benoem per fase een belangrijk jaartal en leg uit waarom je dat jaartal hebt gekozen.</a:t>
            </a:r>
          </a:p>
          <a:p>
            <a:pPr marL="742950" lvl="1" indent="-285750" algn="l">
              <a:buFont typeface="+mj-lt"/>
              <a:buAutoNum type="arabicPeriod"/>
            </a:pPr>
            <a:r>
              <a:rPr lang="nl-NL" sz="2300" b="0" i="0" dirty="0">
                <a:effectLst/>
                <a:highlight>
                  <a:srgbClr val="800000"/>
                </a:highlight>
                <a:latin typeface="Arial" panose="020B0604020202020204" pitchFamily="34" charset="0"/>
              </a:rPr>
              <a:t>Fase 1: </a:t>
            </a:r>
            <a:r>
              <a:rPr lang="nl-NL" sz="2300" b="0" i="0" dirty="0">
                <a:solidFill>
                  <a:srgbClr val="FFFF00"/>
                </a:solidFill>
                <a:effectLst/>
                <a:highlight>
                  <a:srgbClr val="800000"/>
                </a:highlight>
                <a:latin typeface="Arial" panose="020B0604020202020204" pitchFamily="34" charset="0"/>
              </a:rPr>
              <a:t>christenen</a:t>
            </a:r>
            <a:r>
              <a:rPr lang="nl-NL" sz="2300" b="0" i="0" dirty="0">
                <a:effectLst/>
                <a:highlight>
                  <a:srgbClr val="800000"/>
                </a:highlight>
                <a:latin typeface="Arial" panose="020B0604020202020204" pitchFamily="34" charset="0"/>
              </a:rPr>
              <a:t> worden vervolgd door de Romeinen</a:t>
            </a:r>
          </a:p>
          <a:p>
            <a:pPr marL="742950" lvl="1" indent="-285750" algn="l">
              <a:buFont typeface="+mj-lt"/>
              <a:buAutoNum type="arabicPeriod"/>
            </a:pPr>
            <a:r>
              <a:rPr lang="nl-NL" sz="2300" b="0" i="0" dirty="0">
                <a:effectLst/>
                <a:highlight>
                  <a:srgbClr val="800000"/>
                </a:highlight>
                <a:latin typeface="Arial" panose="020B0604020202020204" pitchFamily="34" charset="0"/>
              </a:rPr>
              <a:t>Fase 2:  het </a:t>
            </a:r>
            <a:r>
              <a:rPr lang="nl-NL" sz="2300" b="0" i="0" dirty="0">
                <a:solidFill>
                  <a:srgbClr val="FFFF00"/>
                </a:solidFill>
                <a:effectLst/>
                <a:highlight>
                  <a:srgbClr val="800000"/>
                </a:highlight>
                <a:latin typeface="Arial" panose="020B0604020202020204" pitchFamily="34" charset="0"/>
              </a:rPr>
              <a:t>christendom</a:t>
            </a:r>
            <a:r>
              <a:rPr lang="nl-NL" sz="2300" b="0" i="0" dirty="0">
                <a:effectLst/>
                <a:highlight>
                  <a:srgbClr val="800000"/>
                </a:highlight>
                <a:latin typeface="Arial" panose="020B0604020202020204" pitchFamily="34" charset="0"/>
              </a:rPr>
              <a:t> werd getolereerd in het Romeinse Rijk</a:t>
            </a:r>
          </a:p>
          <a:p>
            <a:pPr marL="742950" lvl="1" indent="-285750" algn="l">
              <a:buFont typeface="+mj-lt"/>
              <a:buAutoNum type="arabicPeriod"/>
            </a:pPr>
            <a:r>
              <a:rPr lang="nl-NL" sz="2300" b="0" i="0" dirty="0">
                <a:effectLst/>
                <a:highlight>
                  <a:srgbClr val="800000"/>
                </a:highlight>
                <a:latin typeface="Arial" panose="020B0604020202020204" pitchFamily="34" charset="0"/>
              </a:rPr>
              <a:t>Fase 3: het </a:t>
            </a:r>
            <a:r>
              <a:rPr lang="nl-NL" sz="2300" b="0" i="0" dirty="0">
                <a:solidFill>
                  <a:srgbClr val="FFFF00"/>
                </a:solidFill>
                <a:effectLst/>
                <a:highlight>
                  <a:srgbClr val="800000"/>
                </a:highlight>
                <a:latin typeface="Arial" panose="020B0604020202020204" pitchFamily="34" charset="0"/>
              </a:rPr>
              <a:t>christendom</a:t>
            </a:r>
            <a:r>
              <a:rPr lang="nl-NL" sz="2300" b="0" i="0" dirty="0">
                <a:effectLst/>
                <a:highlight>
                  <a:srgbClr val="800000"/>
                </a:highlight>
                <a:latin typeface="Arial" panose="020B0604020202020204" pitchFamily="34" charset="0"/>
              </a:rPr>
              <a:t> werd de </a:t>
            </a:r>
            <a:r>
              <a:rPr lang="nl-NL" sz="2300" b="0" i="0" dirty="0">
                <a:solidFill>
                  <a:srgbClr val="FFFF00"/>
                </a:solidFill>
                <a:effectLst/>
                <a:highlight>
                  <a:srgbClr val="800000"/>
                </a:highlight>
                <a:latin typeface="Arial" panose="020B0604020202020204" pitchFamily="34" charset="0"/>
              </a:rPr>
              <a:t>staatsgodsdienst</a:t>
            </a:r>
            <a:r>
              <a:rPr lang="nl-NL" sz="2300" b="0" i="0" dirty="0">
                <a:effectLst/>
                <a:highlight>
                  <a:srgbClr val="800000"/>
                </a:highlight>
                <a:latin typeface="Arial" panose="020B0604020202020204" pitchFamily="34" charset="0"/>
              </a:rPr>
              <a:t> van het Romeinse Rijk</a:t>
            </a:r>
          </a:p>
          <a:p>
            <a:pPr marL="742950" indent="-742950" algn="l">
              <a:buFont typeface="+mj-lt"/>
              <a:buAutoNum type="arabicPeriod"/>
            </a:pPr>
            <a:endParaRPr lang="nl-NL" sz="4400" dirty="0">
              <a:effectLst/>
              <a:highlight>
                <a:srgbClr val="800000"/>
              </a:highlight>
              <a:latin typeface="Arial" panose="020B0604020202020204" pitchFamily="34" charset="0"/>
            </a:endParaRPr>
          </a:p>
        </p:txBody>
      </p:sp>
      <p:pic>
        <p:nvPicPr>
          <p:cNvPr id="4" name="Picture 4" descr="Tijdvak 2 - hv123 - Lesmateriaal - Wikiwijs">
            <a:extLst>
              <a:ext uri="{FF2B5EF4-FFF2-40B4-BE49-F238E27FC236}">
                <a16:creationId xmlns:a16="http://schemas.microsoft.com/office/drawing/2014/main" id="{F67CAD88-B4B4-4172-9CE4-9F1F9ED52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2" y="152964"/>
            <a:ext cx="795660" cy="795660"/>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a:extLst>
              <a:ext uri="{FF2B5EF4-FFF2-40B4-BE49-F238E27FC236}">
                <a16:creationId xmlns:a16="http://schemas.microsoft.com/office/drawing/2014/main" id="{2D19F24F-0D3E-4E36-81EA-0C1D8D544EC2}"/>
              </a:ext>
            </a:extLst>
          </p:cNvPr>
          <p:cNvSpPr>
            <a:spLocks noGrp="1"/>
          </p:cNvSpPr>
          <p:nvPr>
            <p:ph type="title"/>
          </p:nvPr>
        </p:nvSpPr>
        <p:spPr>
          <a:xfrm>
            <a:off x="919162" y="-191640"/>
            <a:ext cx="10353675" cy="1327150"/>
          </a:xfrm>
        </p:spPr>
        <p:txBody>
          <a:bodyPr>
            <a:normAutofit/>
          </a:bodyPr>
          <a:lstStyle/>
          <a:p>
            <a:r>
              <a:rPr lang="nl-NL" sz="4000" dirty="0">
                <a:highlight>
                  <a:srgbClr val="800000"/>
                </a:highlight>
              </a:rPr>
              <a:t>Controlevragen</a:t>
            </a:r>
          </a:p>
        </p:txBody>
      </p:sp>
    </p:spTree>
    <p:extLst>
      <p:ext uri="{BB962C8B-B14F-4D97-AF65-F5344CB8AC3E}">
        <p14:creationId xmlns:p14="http://schemas.microsoft.com/office/powerpoint/2010/main" val="1732243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at bestuurders van de oude Romeinen kunnen leren">
            <a:extLst>
              <a:ext uri="{FF2B5EF4-FFF2-40B4-BE49-F238E27FC236}">
                <a16:creationId xmlns:a16="http://schemas.microsoft.com/office/drawing/2014/main" id="{1C8C9291-202F-428E-A881-C622D5AA4AA8}"/>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20355" b="4416"/>
          <a:stretch/>
        </p:blipFill>
        <p:spPr bwMode="auto">
          <a:xfrm>
            <a:off x="20" y="2030"/>
            <a:ext cx="12191980" cy="685597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13519A5-9CF6-4368-A1D6-CEF62C4351E5}"/>
              </a:ext>
            </a:extLst>
          </p:cNvPr>
          <p:cNvSpPr>
            <a:spLocks noGrp="1"/>
          </p:cNvSpPr>
          <p:nvPr>
            <p:ph type="title"/>
          </p:nvPr>
        </p:nvSpPr>
        <p:spPr>
          <a:xfrm>
            <a:off x="913796" y="274838"/>
            <a:ext cx="10353761" cy="1326321"/>
          </a:xfrm>
        </p:spPr>
        <p:txBody>
          <a:bodyPr>
            <a:normAutofit/>
          </a:bodyPr>
          <a:lstStyle/>
          <a:p>
            <a:r>
              <a:rPr lang="nl-NL" sz="5400" dirty="0">
                <a:highlight>
                  <a:srgbClr val="800000"/>
                </a:highlight>
              </a:rPr>
              <a:t>De planning</a:t>
            </a:r>
          </a:p>
        </p:txBody>
      </p:sp>
      <p:sp>
        <p:nvSpPr>
          <p:cNvPr id="3" name="Tijdelijke aanduiding voor inhoud 2">
            <a:extLst>
              <a:ext uri="{FF2B5EF4-FFF2-40B4-BE49-F238E27FC236}">
                <a16:creationId xmlns:a16="http://schemas.microsoft.com/office/drawing/2014/main" id="{4AF1CBF4-398C-429B-99EC-B33B3C3EBB42}"/>
              </a:ext>
            </a:extLst>
          </p:cNvPr>
          <p:cNvSpPr>
            <a:spLocks noGrp="1"/>
          </p:cNvSpPr>
          <p:nvPr>
            <p:ph idx="1"/>
          </p:nvPr>
        </p:nvSpPr>
        <p:spPr>
          <a:xfrm>
            <a:off x="3600450" y="2096064"/>
            <a:ext cx="7667107" cy="3695136"/>
          </a:xfrm>
        </p:spPr>
        <p:txBody>
          <a:bodyPr>
            <a:normAutofit/>
          </a:bodyPr>
          <a:lstStyle/>
          <a:p>
            <a:r>
              <a:rPr lang="nl-NL" sz="4000" dirty="0">
                <a:highlight>
                  <a:srgbClr val="800000"/>
                </a:highlight>
              </a:rPr>
              <a:t>Even herhalen</a:t>
            </a:r>
          </a:p>
          <a:p>
            <a:r>
              <a:rPr lang="nl-NL" sz="4000" dirty="0">
                <a:highlight>
                  <a:srgbClr val="800000"/>
                </a:highlight>
              </a:rPr>
              <a:t>De lesdoelen</a:t>
            </a:r>
          </a:p>
          <a:p>
            <a:r>
              <a:rPr lang="nl-NL" sz="4000" dirty="0">
                <a:highlight>
                  <a:srgbClr val="800000"/>
                </a:highlight>
              </a:rPr>
              <a:t>Paragraaf 3.6</a:t>
            </a:r>
          </a:p>
          <a:p>
            <a:r>
              <a:rPr lang="nl-NL" sz="4000" dirty="0">
                <a:highlight>
                  <a:srgbClr val="800000"/>
                </a:highlight>
              </a:rPr>
              <a:t>Opdrachten maken</a:t>
            </a:r>
          </a:p>
        </p:txBody>
      </p:sp>
      <p:pic>
        <p:nvPicPr>
          <p:cNvPr id="8" name="Picture 4" descr="Tijdvak 2 - hv123 - Lesmateriaal - Wikiwijs">
            <a:extLst>
              <a:ext uri="{FF2B5EF4-FFF2-40B4-BE49-F238E27FC236}">
                <a16:creationId xmlns:a16="http://schemas.microsoft.com/office/drawing/2014/main" id="{D645678F-9F60-44C0-8A7D-5753568529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408" y="1873967"/>
            <a:ext cx="3110065" cy="3110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961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65AD323-8CA6-408C-929E-C5E3BA07A804}"/>
              </a:ext>
            </a:extLst>
          </p:cNvPr>
          <p:cNvSpPr>
            <a:spLocks noGrp="1"/>
          </p:cNvSpPr>
          <p:nvPr>
            <p:ph idx="1"/>
          </p:nvPr>
        </p:nvSpPr>
        <p:spPr>
          <a:xfrm>
            <a:off x="292659" y="1443513"/>
            <a:ext cx="11408110" cy="5414487"/>
          </a:xfrm>
        </p:spPr>
        <p:txBody>
          <a:bodyPr>
            <a:normAutofit fontScale="92500" lnSpcReduction="10000"/>
          </a:bodyPr>
          <a:lstStyle/>
          <a:p>
            <a:pPr algn="l">
              <a:buFont typeface="+mj-lt"/>
              <a:buAutoNum type="arabicPeriod"/>
            </a:pPr>
            <a:r>
              <a:rPr lang="nl-NL" sz="2400" b="0" i="0" dirty="0">
                <a:effectLst/>
                <a:highlight>
                  <a:srgbClr val="800000"/>
                </a:highlight>
                <a:latin typeface="Arial" panose="020B0604020202020204" pitchFamily="34" charset="0"/>
              </a:rPr>
              <a:t>Geef de betekenis van : </a:t>
            </a:r>
            <a:r>
              <a:rPr lang="nl-NL" sz="2400" b="1" i="0" dirty="0">
                <a:solidFill>
                  <a:srgbClr val="FFFF00"/>
                </a:solidFill>
                <a:effectLst/>
                <a:highlight>
                  <a:srgbClr val="800000"/>
                </a:highlight>
                <a:latin typeface="Arial" panose="020B0604020202020204" pitchFamily="34" charset="0"/>
              </a:rPr>
              <a:t>proletariërs, gladiatoren, vrijgelatenen, brood en spelen, keizertijd</a:t>
            </a:r>
            <a:r>
              <a:rPr lang="nl-NL" sz="2400" b="0" i="0" dirty="0">
                <a:effectLst/>
                <a:highlight>
                  <a:srgbClr val="800000"/>
                </a:highlight>
                <a:latin typeface="Arial" panose="020B0604020202020204" pitchFamily="34" charset="0"/>
              </a:rPr>
              <a:t>.</a:t>
            </a:r>
          </a:p>
          <a:p>
            <a:pPr lvl="1">
              <a:buFont typeface="+mj-lt"/>
              <a:buAutoNum type="arabicPeriod"/>
            </a:pPr>
            <a:r>
              <a:rPr lang="nl-NL" sz="2200" b="0" i="0" dirty="0">
                <a:effectLst/>
                <a:highlight>
                  <a:srgbClr val="008000"/>
                </a:highlight>
                <a:latin typeface="Arial" panose="020B0604020202020204" pitchFamily="34" charset="0"/>
              </a:rPr>
              <a:t>Arme </a:t>
            </a:r>
            <a:r>
              <a:rPr lang="nl-NL" sz="2200" dirty="0">
                <a:effectLst/>
                <a:highlight>
                  <a:srgbClr val="008000"/>
                </a:highlight>
                <a:latin typeface="Arial" panose="020B0604020202020204" pitchFamily="34" charset="0"/>
              </a:rPr>
              <a:t>Romeinen met enkel hun kinderen als bezit.</a:t>
            </a:r>
          </a:p>
          <a:p>
            <a:pPr lvl="1">
              <a:buFont typeface="+mj-lt"/>
              <a:buAutoNum type="arabicPeriod"/>
            </a:pPr>
            <a:r>
              <a:rPr lang="nl-NL" sz="2200" b="0" i="0" dirty="0">
                <a:effectLst/>
                <a:highlight>
                  <a:srgbClr val="008000"/>
                </a:highlight>
                <a:latin typeface="Arial" panose="020B0604020202020204" pitchFamily="34" charset="0"/>
              </a:rPr>
              <a:t>Slaven die vechten in arena’s tegen andere </a:t>
            </a:r>
            <a:r>
              <a:rPr lang="nl-NL" sz="2200" b="1" i="0" dirty="0">
                <a:solidFill>
                  <a:srgbClr val="FFFF00"/>
                </a:solidFill>
                <a:effectLst/>
                <a:highlight>
                  <a:srgbClr val="008000"/>
                </a:highlight>
                <a:latin typeface="Arial" panose="020B0604020202020204" pitchFamily="34" charset="0"/>
              </a:rPr>
              <a:t>gladiatoren</a:t>
            </a:r>
            <a:r>
              <a:rPr lang="nl-NL" sz="2200" b="0" i="0" dirty="0">
                <a:effectLst/>
                <a:highlight>
                  <a:srgbClr val="008000"/>
                </a:highlight>
                <a:latin typeface="Arial" panose="020B0604020202020204" pitchFamily="34" charset="0"/>
              </a:rPr>
              <a:t> of dieren.</a:t>
            </a:r>
          </a:p>
          <a:p>
            <a:pPr lvl="1">
              <a:buFont typeface="+mj-lt"/>
              <a:buAutoNum type="arabicPeriod"/>
            </a:pPr>
            <a:r>
              <a:rPr lang="nl-NL" sz="2200" dirty="0">
                <a:effectLst/>
                <a:highlight>
                  <a:srgbClr val="008000"/>
                </a:highlight>
                <a:latin typeface="Arial" panose="020B0604020202020204" pitchFamily="34" charset="0"/>
              </a:rPr>
              <a:t>Een vrijgelaten slaaf</a:t>
            </a:r>
          </a:p>
          <a:p>
            <a:pPr lvl="1">
              <a:buFont typeface="+mj-lt"/>
              <a:buAutoNum type="arabicPeriod"/>
            </a:pPr>
            <a:r>
              <a:rPr lang="nl-NL" sz="2200" dirty="0">
                <a:effectLst/>
                <a:highlight>
                  <a:srgbClr val="008000"/>
                </a:highlight>
                <a:latin typeface="Arial" panose="020B0604020202020204" pitchFamily="34" charset="0"/>
              </a:rPr>
              <a:t>Het geven van voedsel en amusement door de </a:t>
            </a:r>
            <a:r>
              <a:rPr lang="nl-NL" sz="2200" b="1" dirty="0">
                <a:solidFill>
                  <a:srgbClr val="FFFF00"/>
                </a:solidFill>
                <a:effectLst/>
                <a:highlight>
                  <a:srgbClr val="008000"/>
                </a:highlight>
                <a:latin typeface="Arial" panose="020B0604020202020204" pitchFamily="34" charset="0"/>
              </a:rPr>
              <a:t>elite</a:t>
            </a:r>
            <a:r>
              <a:rPr lang="nl-NL" sz="2200" dirty="0">
                <a:effectLst/>
                <a:highlight>
                  <a:srgbClr val="008000"/>
                </a:highlight>
                <a:latin typeface="Arial" panose="020B0604020202020204" pitchFamily="34" charset="0"/>
              </a:rPr>
              <a:t> aan de </a:t>
            </a:r>
            <a:r>
              <a:rPr lang="nl-NL" sz="2200" b="1" dirty="0">
                <a:solidFill>
                  <a:srgbClr val="FFFF00"/>
                </a:solidFill>
                <a:effectLst/>
                <a:highlight>
                  <a:srgbClr val="008000"/>
                </a:highlight>
                <a:latin typeface="Arial" panose="020B0604020202020204" pitchFamily="34" charset="0"/>
              </a:rPr>
              <a:t>proletariërs</a:t>
            </a:r>
            <a:r>
              <a:rPr lang="nl-NL" sz="2200" dirty="0">
                <a:effectLst/>
                <a:highlight>
                  <a:srgbClr val="008000"/>
                </a:highlight>
                <a:latin typeface="Arial" panose="020B0604020202020204" pitchFamily="34" charset="0"/>
              </a:rPr>
              <a:t> voor vrede.</a:t>
            </a:r>
          </a:p>
          <a:p>
            <a:pPr lvl="1">
              <a:buFont typeface="+mj-lt"/>
              <a:buAutoNum type="arabicPeriod"/>
            </a:pPr>
            <a:r>
              <a:rPr lang="nl-NL" sz="2200" b="0" i="0" dirty="0">
                <a:effectLst/>
                <a:highlight>
                  <a:srgbClr val="008000"/>
                </a:highlight>
                <a:latin typeface="Arial" panose="020B0604020202020204" pitchFamily="34" charset="0"/>
              </a:rPr>
              <a:t>De periode waarin keizers aan de macht waren.</a:t>
            </a:r>
          </a:p>
          <a:p>
            <a:pPr algn="l">
              <a:buFont typeface="+mj-lt"/>
              <a:buAutoNum type="arabicPeriod"/>
            </a:pPr>
            <a:r>
              <a:rPr lang="nl-NL" sz="2400" b="0" i="0" dirty="0">
                <a:effectLst/>
                <a:highlight>
                  <a:srgbClr val="800000"/>
                </a:highlight>
                <a:latin typeface="Arial" panose="020B0604020202020204" pitchFamily="34" charset="0"/>
              </a:rPr>
              <a:t>Welke </a:t>
            </a:r>
            <a:r>
              <a:rPr lang="nl-NL" sz="2400" b="1" i="0" dirty="0">
                <a:solidFill>
                  <a:srgbClr val="FFFF00"/>
                </a:solidFill>
                <a:effectLst/>
                <a:highlight>
                  <a:srgbClr val="800000"/>
                </a:highlight>
                <a:latin typeface="Arial" panose="020B0604020202020204" pitchFamily="34" charset="0"/>
              </a:rPr>
              <a:t>sociale lagen </a:t>
            </a:r>
            <a:r>
              <a:rPr lang="nl-NL" sz="2400" b="0" i="0" dirty="0">
                <a:effectLst/>
                <a:highlight>
                  <a:srgbClr val="800000"/>
                </a:highlight>
                <a:latin typeface="Arial" panose="020B0604020202020204" pitchFamily="34" charset="0"/>
              </a:rPr>
              <a:t>waren er binnen de Romeinse beschaving?</a:t>
            </a:r>
          </a:p>
          <a:p>
            <a:pPr lvl="1">
              <a:buFont typeface="+mj-lt"/>
              <a:buAutoNum type="arabicPeriod"/>
            </a:pPr>
            <a:r>
              <a:rPr lang="nl-NL" sz="2200" b="1" i="0" dirty="0">
                <a:solidFill>
                  <a:srgbClr val="FFFF00"/>
                </a:solidFill>
                <a:effectLst/>
                <a:highlight>
                  <a:srgbClr val="008000"/>
                </a:highlight>
                <a:latin typeface="Arial" panose="020B0604020202020204" pitchFamily="34" charset="0"/>
              </a:rPr>
              <a:t>Elite</a:t>
            </a:r>
            <a:r>
              <a:rPr lang="nl-NL" sz="2200" b="0" i="0" dirty="0">
                <a:effectLst/>
                <a:highlight>
                  <a:srgbClr val="008000"/>
                </a:highlight>
                <a:latin typeface="Arial" panose="020B0604020202020204" pitchFamily="34" charset="0"/>
              </a:rPr>
              <a:t>, zelfstandige burgers en ambachtslieden, </a:t>
            </a:r>
            <a:r>
              <a:rPr lang="nl-NL" sz="2200" b="1" i="0" dirty="0">
                <a:solidFill>
                  <a:srgbClr val="FFFF00"/>
                </a:solidFill>
                <a:effectLst/>
                <a:highlight>
                  <a:srgbClr val="008000"/>
                </a:highlight>
                <a:latin typeface="Arial" panose="020B0604020202020204" pitchFamily="34" charset="0"/>
              </a:rPr>
              <a:t>proletariërs</a:t>
            </a:r>
            <a:r>
              <a:rPr lang="nl-NL" sz="2200" b="0" i="0" dirty="0">
                <a:effectLst/>
                <a:highlight>
                  <a:srgbClr val="008000"/>
                </a:highlight>
                <a:latin typeface="Arial" panose="020B0604020202020204" pitchFamily="34" charset="0"/>
              </a:rPr>
              <a:t>, slaven.</a:t>
            </a:r>
          </a:p>
          <a:p>
            <a:pPr algn="l">
              <a:buFont typeface="+mj-lt"/>
              <a:buAutoNum type="arabicPeriod"/>
            </a:pPr>
            <a:r>
              <a:rPr lang="nl-NL" sz="2400" b="0" i="0" dirty="0">
                <a:effectLst/>
                <a:highlight>
                  <a:srgbClr val="800000"/>
                </a:highlight>
                <a:latin typeface="Arial" panose="020B0604020202020204" pitchFamily="34" charset="0"/>
              </a:rPr>
              <a:t>Hoe kwam Rome aan zoveel slaven?</a:t>
            </a:r>
          </a:p>
          <a:p>
            <a:pPr lvl="1">
              <a:buFont typeface="+mj-lt"/>
              <a:buAutoNum type="arabicPeriod"/>
            </a:pPr>
            <a:r>
              <a:rPr lang="nl-NL" sz="2200" dirty="0">
                <a:effectLst/>
                <a:highlight>
                  <a:srgbClr val="008000"/>
                </a:highlight>
                <a:latin typeface="Arial" panose="020B0604020202020204" pitchFamily="34" charset="0"/>
              </a:rPr>
              <a:t>Tijdens de veroveringen werden vele volkeren tot slaaf gemaakt. Kinderen werden ook geboren als slaaf. </a:t>
            </a:r>
            <a:r>
              <a:rPr lang="nl-NL" sz="2200" b="1" dirty="0">
                <a:solidFill>
                  <a:srgbClr val="FFFF00"/>
                </a:solidFill>
                <a:effectLst/>
                <a:highlight>
                  <a:srgbClr val="008000"/>
                </a:highlight>
                <a:latin typeface="Arial" panose="020B0604020202020204" pitchFamily="34" charset="0"/>
              </a:rPr>
              <a:t>Proletariërs</a:t>
            </a:r>
            <a:r>
              <a:rPr lang="nl-NL" sz="2200" dirty="0">
                <a:effectLst/>
                <a:highlight>
                  <a:srgbClr val="008000"/>
                </a:highlight>
                <a:latin typeface="Arial" panose="020B0604020202020204" pitchFamily="34" charset="0"/>
              </a:rPr>
              <a:t> die hun schulden niet konden afbetalen, werken als slaaf voor de </a:t>
            </a:r>
            <a:r>
              <a:rPr lang="nl-NL" sz="2200" b="1" dirty="0">
                <a:solidFill>
                  <a:srgbClr val="FFFF00"/>
                </a:solidFill>
                <a:effectLst/>
                <a:highlight>
                  <a:srgbClr val="008000"/>
                </a:highlight>
                <a:latin typeface="Arial" panose="020B0604020202020204" pitchFamily="34" charset="0"/>
              </a:rPr>
              <a:t>elite</a:t>
            </a:r>
            <a:r>
              <a:rPr lang="nl-NL" sz="2200" dirty="0">
                <a:effectLst/>
                <a:highlight>
                  <a:srgbClr val="008000"/>
                </a:highlight>
                <a:latin typeface="Arial" panose="020B0604020202020204" pitchFamily="34" charset="0"/>
              </a:rPr>
              <a:t>.</a:t>
            </a:r>
            <a:endParaRPr lang="nl-NL" sz="2200" b="0" i="0" dirty="0">
              <a:effectLst/>
              <a:highlight>
                <a:srgbClr val="008000"/>
              </a:highlight>
              <a:latin typeface="Arial" panose="020B0604020202020204" pitchFamily="34" charset="0"/>
            </a:endParaRPr>
          </a:p>
          <a:p>
            <a:pPr algn="l">
              <a:buFont typeface="+mj-lt"/>
              <a:buAutoNum type="arabicPeriod"/>
            </a:pPr>
            <a:endParaRPr lang="nl-NL" sz="2400" b="0" i="0" dirty="0">
              <a:effectLst/>
              <a:highlight>
                <a:srgbClr val="800000"/>
              </a:highlight>
              <a:latin typeface="Arial" panose="020B0604020202020204" pitchFamily="34" charset="0"/>
            </a:endParaRPr>
          </a:p>
          <a:p>
            <a:pPr marL="0" indent="0">
              <a:buNone/>
            </a:pPr>
            <a:endParaRPr lang="nl-NL" sz="4400" dirty="0">
              <a:effectLst/>
              <a:highlight>
                <a:srgbClr val="800000"/>
              </a:highlight>
              <a:latin typeface="Arial" panose="020B0604020202020204" pitchFamily="34" charset="0"/>
            </a:endParaRPr>
          </a:p>
        </p:txBody>
      </p:sp>
      <p:pic>
        <p:nvPicPr>
          <p:cNvPr id="4" name="Picture 4" descr="Tijdvak 2 - hv123 - Lesmateriaal - Wikiwijs">
            <a:extLst>
              <a:ext uri="{FF2B5EF4-FFF2-40B4-BE49-F238E27FC236}">
                <a16:creationId xmlns:a16="http://schemas.microsoft.com/office/drawing/2014/main" id="{F67CAD88-B4B4-4172-9CE4-9F1F9ED52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2" y="152964"/>
            <a:ext cx="1057228" cy="1057228"/>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a:extLst>
              <a:ext uri="{FF2B5EF4-FFF2-40B4-BE49-F238E27FC236}">
                <a16:creationId xmlns:a16="http://schemas.microsoft.com/office/drawing/2014/main" id="{2D19F24F-0D3E-4E36-81EA-0C1D8D544EC2}"/>
              </a:ext>
            </a:extLst>
          </p:cNvPr>
          <p:cNvSpPr>
            <a:spLocks noGrp="1"/>
          </p:cNvSpPr>
          <p:nvPr>
            <p:ph type="title"/>
          </p:nvPr>
        </p:nvSpPr>
        <p:spPr>
          <a:xfrm>
            <a:off x="913795" y="-80357"/>
            <a:ext cx="10353675" cy="1327150"/>
          </a:xfrm>
        </p:spPr>
        <p:txBody>
          <a:bodyPr>
            <a:normAutofit/>
          </a:bodyPr>
          <a:lstStyle/>
          <a:p>
            <a:r>
              <a:rPr lang="nl-NL" sz="4000" dirty="0">
                <a:highlight>
                  <a:srgbClr val="800000"/>
                </a:highlight>
              </a:rPr>
              <a:t>Huiswerkvragen</a:t>
            </a:r>
          </a:p>
        </p:txBody>
      </p:sp>
    </p:spTree>
    <p:extLst>
      <p:ext uri="{BB962C8B-B14F-4D97-AF65-F5344CB8AC3E}">
        <p14:creationId xmlns:p14="http://schemas.microsoft.com/office/powerpoint/2010/main" val="259982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65AD323-8CA6-408C-929E-C5E3BA07A804}"/>
              </a:ext>
            </a:extLst>
          </p:cNvPr>
          <p:cNvSpPr>
            <a:spLocks noGrp="1"/>
          </p:cNvSpPr>
          <p:nvPr>
            <p:ph idx="1"/>
          </p:nvPr>
        </p:nvSpPr>
        <p:spPr>
          <a:xfrm>
            <a:off x="292659" y="754602"/>
            <a:ext cx="11408110" cy="5743852"/>
          </a:xfrm>
        </p:spPr>
        <p:txBody>
          <a:bodyPr>
            <a:normAutofit lnSpcReduction="10000"/>
          </a:bodyPr>
          <a:lstStyle/>
          <a:p>
            <a:pPr algn="l">
              <a:buFont typeface="+mj-lt"/>
              <a:buAutoNum type="arabicPeriod"/>
            </a:pPr>
            <a:r>
              <a:rPr lang="nl-NL" sz="100" b="0" i="0" dirty="0">
                <a:solidFill>
                  <a:schemeClr val="bg2">
                    <a:lumMod val="50000"/>
                  </a:schemeClr>
                </a:solidFill>
                <a:effectLst/>
                <a:latin typeface="Arial" panose="020B0604020202020204" pitchFamily="34" charset="0"/>
              </a:rPr>
              <a:t>.</a:t>
            </a:r>
          </a:p>
          <a:p>
            <a:pPr algn="l">
              <a:buFont typeface="+mj-lt"/>
              <a:buAutoNum type="arabicPeriod"/>
            </a:pPr>
            <a:r>
              <a:rPr lang="nl-NL" sz="100" dirty="0">
                <a:solidFill>
                  <a:schemeClr val="bg2">
                    <a:lumMod val="50000"/>
                  </a:schemeClr>
                </a:solidFill>
                <a:effectLst/>
                <a:latin typeface="Arial" panose="020B0604020202020204" pitchFamily="34" charset="0"/>
              </a:rPr>
              <a:t>.</a:t>
            </a:r>
          </a:p>
          <a:p>
            <a:pPr algn="l">
              <a:buFont typeface="+mj-lt"/>
              <a:buAutoNum type="arabicPeriod"/>
            </a:pPr>
            <a:r>
              <a:rPr lang="nl-NL" sz="100" b="0" i="0" dirty="0">
                <a:solidFill>
                  <a:schemeClr val="bg2">
                    <a:lumMod val="50000"/>
                  </a:schemeClr>
                </a:solidFill>
                <a:effectLst/>
                <a:latin typeface="Arial" panose="020B0604020202020204" pitchFamily="34" charset="0"/>
              </a:rPr>
              <a:t>.</a:t>
            </a:r>
          </a:p>
          <a:p>
            <a:pPr algn="l">
              <a:buFont typeface="+mj-lt"/>
              <a:buAutoNum type="arabicPeriod"/>
            </a:pPr>
            <a:r>
              <a:rPr lang="nl-NL" sz="2400" b="0" i="0" dirty="0">
                <a:effectLst/>
                <a:highlight>
                  <a:srgbClr val="800000"/>
                </a:highlight>
                <a:latin typeface="Arial" panose="020B0604020202020204" pitchFamily="34" charset="0"/>
              </a:rPr>
              <a:t>Hoe kon een slaaf een </a:t>
            </a:r>
            <a:r>
              <a:rPr lang="nl-NL" sz="2400" b="1" i="0" dirty="0">
                <a:solidFill>
                  <a:srgbClr val="FFFF00"/>
                </a:solidFill>
                <a:effectLst/>
                <a:highlight>
                  <a:srgbClr val="800000"/>
                </a:highlight>
                <a:latin typeface="Arial" panose="020B0604020202020204" pitchFamily="34" charset="0"/>
              </a:rPr>
              <a:t>vrijgelatene</a:t>
            </a:r>
            <a:r>
              <a:rPr lang="nl-NL" sz="2400" b="0" i="0" dirty="0">
                <a:effectLst/>
                <a:highlight>
                  <a:srgbClr val="800000"/>
                </a:highlight>
                <a:latin typeface="Arial" panose="020B0604020202020204" pitchFamily="34" charset="0"/>
              </a:rPr>
              <a:t> worden?</a:t>
            </a:r>
          </a:p>
          <a:p>
            <a:pPr lvl="1"/>
            <a:r>
              <a:rPr lang="nl-NL" sz="2200" b="0" i="0" dirty="0">
                <a:effectLst/>
                <a:highlight>
                  <a:srgbClr val="008000"/>
                </a:highlight>
                <a:latin typeface="Arial" panose="020B0604020202020204" pitchFamily="34" charset="0"/>
              </a:rPr>
              <a:t>Als </a:t>
            </a:r>
            <a:r>
              <a:rPr lang="nl-NL" sz="2200" b="1" i="0" dirty="0">
                <a:solidFill>
                  <a:srgbClr val="FFFF00"/>
                </a:solidFill>
                <a:effectLst/>
                <a:highlight>
                  <a:srgbClr val="008000"/>
                </a:highlight>
                <a:latin typeface="Arial" panose="020B0604020202020204" pitchFamily="34" charset="0"/>
              </a:rPr>
              <a:t>gladiatoren</a:t>
            </a:r>
            <a:r>
              <a:rPr lang="nl-NL" sz="2200" b="0" i="0" dirty="0">
                <a:effectLst/>
                <a:highlight>
                  <a:srgbClr val="008000"/>
                </a:highlight>
                <a:latin typeface="Arial" panose="020B0604020202020204" pitchFamily="34" charset="0"/>
              </a:rPr>
              <a:t> vrijgevochten, zichzelf afkopen of vrijgelaten worden.</a:t>
            </a:r>
          </a:p>
          <a:p>
            <a:pPr algn="l">
              <a:buFont typeface="+mj-lt"/>
              <a:buAutoNum type="arabicPeriod"/>
            </a:pPr>
            <a:r>
              <a:rPr lang="nl-NL" sz="2400" b="0" i="0" dirty="0">
                <a:effectLst/>
                <a:highlight>
                  <a:srgbClr val="800000"/>
                </a:highlight>
                <a:latin typeface="Arial" panose="020B0604020202020204" pitchFamily="34" charset="0"/>
              </a:rPr>
              <a:t>Hoe moest </a:t>
            </a:r>
            <a:r>
              <a:rPr lang="nl-NL" sz="2400" b="1" i="0" dirty="0">
                <a:solidFill>
                  <a:srgbClr val="FFFF00"/>
                </a:solidFill>
                <a:effectLst/>
                <a:highlight>
                  <a:srgbClr val="800000"/>
                </a:highlight>
                <a:latin typeface="Arial" panose="020B0604020202020204" pitchFamily="34" charset="0"/>
              </a:rPr>
              <a:t>brood en spelen </a:t>
            </a:r>
            <a:r>
              <a:rPr lang="nl-NL" sz="2400" b="0" i="0" dirty="0">
                <a:effectLst/>
                <a:highlight>
                  <a:srgbClr val="800000"/>
                </a:highlight>
                <a:latin typeface="Arial" panose="020B0604020202020204" pitchFamily="34" charset="0"/>
              </a:rPr>
              <a:t>opstanden tegenhouden?</a:t>
            </a:r>
          </a:p>
          <a:p>
            <a:pPr lvl="1"/>
            <a:r>
              <a:rPr lang="nl-NL" sz="2200" b="1" dirty="0">
                <a:solidFill>
                  <a:srgbClr val="FFFF00"/>
                </a:solidFill>
                <a:effectLst/>
                <a:highlight>
                  <a:srgbClr val="008000"/>
                </a:highlight>
                <a:latin typeface="Arial" panose="020B0604020202020204" pitchFamily="34" charset="0"/>
              </a:rPr>
              <a:t>Proletariërs</a:t>
            </a:r>
            <a:r>
              <a:rPr lang="nl-NL" sz="2200" dirty="0">
                <a:effectLst/>
                <a:highlight>
                  <a:srgbClr val="008000"/>
                </a:highlight>
                <a:latin typeface="Arial" panose="020B0604020202020204" pitchFamily="34" charset="0"/>
              </a:rPr>
              <a:t> hadden weinig voedsel en geen werk, maar waren wel met velen. De elite wilde een opstand onder ontevreden </a:t>
            </a:r>
            <a:r>
              <a:rPr lang="nl-NL" sz="2200" b="1" dirty="0">
                <a:solidFill>
                  <a:srgbClr val="FFFF00"/>
                </a:solidFill>
                <a:effectLst/>
                <a:highlight>
                  <a:srgbClr val="008000"/>
                </a:highlight>
                <a:latin typeface="Arial" panose="020B0604020202020204" pitchFamily="34" charset="0"/>
              </a:rPr>
              <a:t>proletariërs</a:t>
            </a:r>
            <a:r>
              <a:rPr lang="nl-NL" sz="2200" dirty="0">
                <a:effectLst/>
                <a:highlight>
                  <a:srgbClr val="008000"/>
                </a:highlight>
                <a:latin typeface="Arial" panose="020B0604020202020204" pitchFamily="34" charset="0"/>
              </a:rPr>
              <a:t> voorkomen door hen voedsel te geven en te zorgen voor </a:t>
            </a:r>
            <a:r>
              <a:rPr lang="nl-NL" sz="2200" b="1" dirty="0">
                <a:solidFill>
                  <a:srgbClr val="FFFF00"/>
                </a:solidFill>
                <a:effectLst/>
                <a:highlight>
                  <a:srgbClr val="008000"/>
                </a:highlight>
                <a:latin typeface="Arial" panose="020B0604020202020204" pitchFamily="34" charset="0"/>
              </a:rPr>
              <a:t>gladiatoren</a:t>
            </a:r>
            <a:r>
              <a:rPr lang="nl-NL" sz="2200" dirty="0">
                <a:effectLst/>
                <a:highlight>
                  <a:srgbClr val="008000"/>
                </a:highlight>
                <a:latin typeface="Arial" panose="020B0604020202020204" pitchFamily="34" charset="0"/>
              </a:rPr>
              <a:t>spelen of voorstellingen tegen de verveling.</a:t>
            </a:r>
            <a:endParaRPr lang="nl-NL" sz="2200" b="0" i="0" dirty="0">
              <a:effectLst/>
              <a:highlight>
                <a:srgbClr val="008000"/>
              </a:highlight>
              <a:latin typeface="Arial" panose="020B0604020202020204" pitchFamily="34" charset="0"/>
            </a:endParaRPr>
          </a:p>
          <a:p>
            <a:pPr algn="l">
              <a:buFont typeface="+mj-lt"/>
              <a:buAutoNum type="arabicPeriod"/>
            </a:pPr>
            <a:r>
              <a:rPr lang="nl-NL" sz="2400" b="0" i="0" dirty="0">
                <a:effectLst/>
                <a:highlight>
                  <a:srgbClr val="800000"/>
                </a:highlight>
                <a:latin typeface="Arial" panose="020B0604020202020204" pitchFamily="34" charset="0"/>
              </a:rPr>
              <a:t>Hoe werd Rome een </a:t>
            </a:r>
            <a:r>
              <a:rPr lang="nl-NL" sz="2400" b="1" i="0" dirty="0">
                <a:solidFill>
                  <a:srgbClr val="FFFF00"/>
                </a:solidFill>
                <a:effectLst/>
                <a:highlight>
                  <a:srgbClr val="800000"/>
                </a:highlight>
                <a:latin typeface="Arial" panose="020B0604020202020204" pitchFamily="34" charset="0"/>
              </a:rPr>
              <a:t>monarchie</a:t>
            </a:r>
            <a:r>
              <a:rPr lang="nl-NL" sz="2400" b="0" i="0" dirty="0">
                <a:effectLst/>
                <a:highlight>
                  <a:srgbClr val="800000"/>
                </a:highlight>
                <a:latin typeface="Arial" panose="020B0604020202020204" pitchFamily="34" charset="0"/>
              </a:rPr>
              <a:t> onder Octavianus Augustus?</a:t>
            </a:r>
          </a:p>
          <a:p>
            <a:pPr lvl="1"/>
            <a:r>
              <a:rPr lang="nl-NL" sz="2200" dirty="0">
                <a:effectLst/>
                <a:highlight>
                  <a:srgbClr val="008000"/>
                </a:highlight>
                <a:latin typeface="Arial" panose="020B0604020202020204" pitchFamily="34" charset="0"/>
              </a:rPr>
              <a:t>Augustus werd alleenheerser en werd keizer, waardoor de </a:t>
            </a:r>
            <a:r>
              <a:rPr lang="nl-NL" sz="2200" b="1" dirty="0">
                <a:solidFill>
                  <a:srgbClr val="FFFF00"/>
                </a:solidFill>
                <a:effectLst/>
                <a:highlight>
                  <a:srgbClr val="008000"/>
                </a:highlight>
                <a:latin typeface="Arial" panose="020B0604020202020204" pitchFamily="34" charset="0"/>
              </a:rPr>
              <a:t>republiek</a:t>
            </a:r>
            <a:r>
              <a:rPr lang="nl-NL" sz="2200" dirty="0">
                <a:effectLst/>
                <a:highlight>
                  <a:srgbClr val="008000"/>
                </a:highlight>
                <a:latin typeface="Arial" panose="020B0604020202020204" pitchFamily="34" charset="0"/>
              </a:rPr>
              <a:t> een </a:t>
            </a:r>
            <a:r>
              <a:rPr lang="nl-NL" sz="2200" b="1" dirty="0">
                <a:solidFill>
                  <a:srgbClr val="FFFF00"/>
                </a:solidFill>
                <a:effectLst/>
                <a:highlight>
                  <a:srgbClr val="008000"/>
                </a:highlight>
                <a:latin typeface="Arial" panose="020B0604020202020204" pitchFamily="34" charset="0"/>
              </a:rPr>
              <a:t>keizerrijk</a:t>
            </a:r>
            <a:r>
              <a:rPr lang="nl-NL" sz="2200" dirty="0">
                <a:effectLst/>
                <a:highlight>
                  <a:srgbClr val="008000"/>
                </a:highlight>
                <a:latin typeface="Arial" panose="020B0604020202020204" pitchFamily="34" charset="0"/>
              </a:rPr>
              <a:t> werd.</a:t>
            </a:r>
            <a:endParaRPr lang="nl-NL" sz="2200" b="0" i="0" dirty="0">
              <a:effectLst/>
              <a:highlight>
                <a:srgbClr val="008000"/>
              </a:highlight>
              <a:latin typeface="Arial" panose="020B0604020202020204" pitchFamily="34" charset="0"/>
            </a:endParaRPr>
          </a:p>
          <a:p>
            <a:pPr algn="l">
              <a:buFont typeface="+mj-lt"/>
              <a:buAutoNum type="arabicPeriod"/>
            </a:pPr>
            <a:r>
              <a:rPr lang="nl-NL" sz="2400" b="0" i="0" dirty="0">
                <a:effectLst/>
                <a:highlight>
                  <a:srgbClr val="800000"/>
                </a:highlight>
                <a:latin typeface="Arial" panose="020B0604020202020204" pitchFamily="34" charset="0"/>
              </a:rPr>
              <a:t>Benoem 3 verschillen tussen de </a:t>
            </a:r>
            <a:r>
              <a:rPr lang="nl-NL" sz="2400" b="1" dirty="0">
                <a:solidFill>
                  <a:srgbClr val="FFFF00"/>
                </a:solidFill>
                <a:effectLst/>
                <a:highlight>
                  <a:srgbClr val="800000"/>
                </a:highlight>
                <a:latin typeface="Arial" panose="020B0604020202020204" pitchFamily="34" charset="0"/>
              </a:rPr>
              <a:t>r</a:t>
            </a:r>
            <a:r>
              <a:rPr lang="nl-NL" sz="2400" b="1" i="0" dirty="0">
                <a:solidFill>
                  <a:srgbClr val="FFFF00"/>
                </a:solidFill>
                <a:effectLst/>
                <a:highlight>
                  <a:srgbClr val="800000"/>
                </a:highlight>
                <a:latin typeface="Arial" panose="020B0604020202020204" pitchFamily="34" charset="0"/>
              </a:rPr>
              <a:t>epubliek</a:t>
            </a:r>
            <a:r>
              <a:rPr lang="nl-NL" sz="2400" b="0" i="0" dirty="0">
                <a:effectLst/>
                <a:highlight>
                  <a:srgbClr val="800000"/>
                </a:highlight>
                <a:latin typeface="Arial" panose="020B0604020202020204" pitchFamily="34" charset="0"/>
              </a:rPr>
              <a:t> en het keizerrijk?</a:t>
            </a:r>
          </a:p>
          <a:p>
            <a:pPr lvl="1"/>
            <a:r>
              <a:rPr lang="nl-NL" sz="2200" dirty="0">
                <a:effectLst/>
                <a:highlight>
                  <a:srgbClr val="008000"/>
                </a:highlight>
                <a:latin typeface="Arial" panose="020B0604020202020204" pitchFamily="34" charset="0"/>
              </a:rPr>
              <a:t>De keizer is het hoofd van de staat, hij regeert als </a:t>
            </a:r>
            <a:r>
              <a:rPr lang="nl-NL" sz="2200" b="1" dirty="0">
                <a:solidFill>
                  <a:srgbClr val="FFFF00"/>
                </a:solidFill>
                <a:effectLst/>
                <a:highlight>
                  <a:srgbClr val="008000"/>
                </a:highlight>
                <a:latin typeface="Arial" panose="020B0604020202020204" pitchFamily="34" charset="0"/>
              </a:rPr>
              <a:t>volkstribuun</a:t>
            </a:r>
            <a:r>
              <a:rPr lang="nl-NL" sz="2200" dirty="0">
                <a:effectLst/>
                <a:highlight>
                  <a:srgbClr val="008000"/>
                </a:highlight>
                <a:latin typeface="Arial" panose="020B0604020202020204" pitchFamily="34" charset="0"/>
              </a:rPr>
              <a:t>, het is een </a:t>
            </a:r>
            <a:r>
              <a:rPr lang="nl-NL" sz="2200" b="1" dirty="0">
                <a:solidFill>
                  <a:srgbClr val="FFFF00"/>
                </a:solidFill>
                <a:effectLst/>
                <a:highlight>
                  <a:srgbClr val="008000"/>
                </a:highlight>
                <a:latin typeface="Arial" panose="020B0604020202020204" pitchFamily="34" charset="0"/>
              </a:rPr>
              <a:t>monarchie</a:t>
            </a:r>
            <a:r>
              <a:rPr lang="nl-NL" sz="2200" dirty="0">
                <a:effectLst/>
                <a:highlight>
                  <a:srgbClr val="008000"/>
                </a:highlight>
                <a:latin typeface="Arial" panose="020B0604020202020204" pitchFamily="34" charset="0"/>
              </a:rPr>
              <a:t>, de leider is heilig, </a:t>
            </a:r>
            <a:r>
              <a:rPr lang="nl-NL" sz="2200" b="1" dirty="0">
                <a:solidFill>
                  <a:srgbClr val="FFFF00"/>
                </a:solidFill>
                <a:effectLst/>
                <a:highlight>
                  <a:srgbClr val="008000"/>
                </a:highlight>
                <a:latin typeface="Arial" panose="020B0604020202020204" pitchFamily="34" charset="0"/>
              </a:rPr>
              <a:t>senaat</a:t>
            </a:r>
            <a:r>
              <a:rPr lang="nl-NL" sz="2200" dirty="0">
                <a:effectLst/>
                <a:highlight>
                  <a:srgbClr val="008000"/>
                </a:highlight>
                <a:latin typeface="Arial" panose="020B0604020202020204" pitchFamily="34" charset="0"/>
              </a:rPr>
              <a:t> is vrij machteloos.</a:t>
            </a:r>
            <a:endParaRPr lang="nl-NL" sz="2200" b="0" i="0" dirty="0">
              <a:effectLst/>
              <a:highlight>
                <a:srgbClr val="008000"/>
              </a:highlight>
              <a:latin typeface="Arial" panose="020B0604020202020204" pitchFamily="34" charset="0"/>
            </a:endParaRPr>
          </a:p>
          <a:p>
            <a:pPr lvl="1"/>
            <a:endParaRPr lang="nl-NL" sz="2200" b="0" i="0" dirty="0">
              <a:effectLst/>
              <a:highlight>
                <a:srgbClr val="800000"/>
              </a:highlight>
              <a:latin typeface="Arial" panose="020B0604020202020204" pitchFamily="34" charset="0"/>
            </a:endParaRPr>
          </a:p>
          <a:p>
            <a:pPr algn="l">
              <a:buFont typeface="+mj-lt"/>
              <a:buAutoNum type="arabicPeriod"/>
            </a:pPr>
            <a:endParaRPr lang="nl-NL" sz="2400" b="0" i="0" dirty="0">
              <a:effectLst/>
              <a:highlight>
                <a:srgbClr val="800000"/>
              </a:highlight>
              <a:latin typeface="Arial" panose="020B0604020202020204" pitchFamily="34" charset="0"/>
            </a:endParaRPr>
          </a:p>
          <a:p>
            <a:pPr marL="0" indent="0">
              <a:buNone/>
            </a:pPr>
            <a:endParaRPr lang="nl-NL" sz="4400" dirty="0">
              <a:effectLst/>
              <a:highlight>
                <a:srgbClr val="800000"/>
              </a:highlight>
              <a:latin typeface="Arial" panose="020B0604020202020204" pitchFamily="34" charset="0"/>
            </a:endParaRPr>
          </a:p>
        </p:txBody>
      </p:sp>
      <p:pic>
        <p:nvPicPr>
          <p:cNvPr id="4" name="Picture 4" descr="Tijdvak 2 - hv123 - Lesmateriaal - Wikiwijs">
            <a:extLst>
              <a:ext uri="{FF2B5EF4-FFF2-40B4-BE49-F238E27FC236}">
                <a16:creationId xmlns:a16="http://schemas.microsoft.com/office/drawing/2014/main" id="{F67CAD88-B4B4-4172-9CE4-9F1F9ED52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2" y="152964"/>
            <a:ext cx="941818" cy="941818"/>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a:extLst>
              <a:ext uri="{FF2B5EF4-FFF2-40B4-BE49-F238E27FC236}">
                <a16:creationId xmlns:a16="http://schemas.microsoft.com/office/drawing/2014/main" id="{2D19F24F-0D3E-4E36-81EA-0C1D8D544EC2}"/>
              </a:ext>
            </a:extLst>
          </p:cNvPr>
          <p:cNvSpPr>
            <a:spLocks noGrp="1"/>
          </p:cNvSpPr>
          <p:nvPr>
            <p:ph type="title"/>
          </p:nvPr>
        </p:nvSpPr>
        <p:spPr>
          <a:xfrm>
            <a:off x="919162" y="-200672"/>
            <a:ext cx="10353675" cy="1327150"/>
          </a:xfrm>
        </p:spPr>
        <p:txBody>
          <a:bodyPr>
            <a:normAutofit/>
          </a:bodyPr>
          <a:lstStyle/>
          <a:p>
            <a:r>
              <a:rPr lang="nl-NL" sz="4000" dirty="0">
                <a:highlight>
                  <a:srgbClr val="800000"/>
                </a:highlight>
              </a:rPr>
              <a:t>Huiswerkvragen</a:t>
            </a:r>
          </a:p>
        </p:txBody>
      </p:sp>
    </p:spTree>
    <p:extLst>
      <p:ext uri="{BB962C8B-B14F-4D97-AF65-F5344CB8AC3E}">
        <p14:creationId xmlns:p14="http://schemas.microsoft.com/office/powerpoint/2010/main" val="233226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9B6AAA-817B-4660-A59D-55B9870C4C8A}"/>
              </a:ext>
            </a:extLst>
          </p:cNvPr>
          <p:cNvSpPr>
            <a:spLocks noGrp="1"/>
          </p:cNvSpPr>
          <p:nvPr>
            <p:ph type="title"/>
          </p:nvPr>
        </p:nvSpPr>
        <p:spPr>
          <a:xfrm>
            <a:off x="919119" y="-85597"/>
            <a:ext cx="10353761" cy="1326321"/>
          </a:xfrm>
        </p:spPr>
        <p:txBody>
          <a:bodyPr>
            <a:normAutofit/>
          </a:bodyPr>
          <a:lstStyle/>
          <a:p>
            <a:r>
              <a:rPr lang="nl-NL" sz="4400" dirty="0">
                <a:highlight>
                  <a:srgbClr val="800000"/>
                </a:highlight>
              </a:rPr>
              <a:t>Lesdoelen</a:t>
            </a:r>
          </a:p>
        </p:txBody>
      </p:sp>
      <p:sp>
        <p:nvSpPr>
          <p:cNvPr id="3" name="Tijdelijke aanduiding voor inhoud 2">
            <a:extLst>
              <a:ext uri="{FF2B5EF4-FFF2-40B4-BE49-F238E27FC236}">
                <a16:creationId xmlns:a16="http://schemas.microsoft.com/office/drawing/2014/main" id="{365AD323-8CA6-408C-929E-C5E3BA07A804}"/>
              </a:ext>
            </a:extLst>
          </p:cNvPr>
          <p:cNvSpPr>
            <a:spLocks noGrp="1"/>
          </p:cNvSpPr>
          <p:nvPr>
            <p:ph idx="1"/>
          </p:nvPr>
        </p:nvSpPr>
        <p:spPr>
          <a:xfrm>
            <a:off x="312046" y="1326321"/>
            <a:ext cx="11567908" cy="5630291"/>
          </a:xfrm>
        </p:spPr>
        <p:txBody>
          <a:bodyPr>
            <a:normAutofit/>
          </a:bodyPr>
          <a:lstStyle/>
          <a:p>
            <a:r>
              <a:rPr lang="nl-NL" sz="2800" b="0" i="0" dirty="0">
                <a:effectLst/>
                <a:highlight>
                  <a:srgbClr val="800000"/>
                </a:highlight>
                <a:latin typeface="Arial" panose="020B0604020202020204" pitchFamily="34" charset="0"/>
              </a:rPr>
              <a:t>De betekenis van de volgende begrippen kunnen geven: </a:t>
            </a:r>
            <a:r>
              <a:rPr lang="nl-NL" sz="2800" b="1" i="0" dirty="0">
                <a:solidFill>
                  <a:srgbClr val="FFFF00"/>
                </a:solidFill>
                <a:effectLst/>
                <a:highlight>
                  <a:srgbClr val="800000"/>
                </a:highlight>
                <a:latin typeface="Arial" panose="020B0604020202020204" pitchFamily="34" charset="0"/>
              </a:rPr>
              <a:t>christenen, staatsgodsdienst, monotheïsme, </a:t>
            </a:r>
            <a:r>
              <a:rPr lang="nl-NL" sz="2800" b="1" i="0" dirty="0" err="1">
                <a:solidFill>
                  <a:srgbClr val="FFFF00"/>
                </a:solidFill>
                <a:effectLst/>
                <a:highlight>
                  <a:srgbClr val="800000"/>
                </a:highlight>
                <a:latin typeface="Arial" panose="020B0604020202020204" pitchFamily="34" charset="0"/>
              </a:rPr>
              <a:t>messias</a:t>
            </a:r>
            <a:r>
              <a:rPr lang="nl-NL" sz="2800" b="1" i="0" dirty="0">
                <a:solidFill>
                  <a:srgbClr val="FFFF00"/>
                </a:solidFill>
                <a:effectLst/>
                <a:highlight>
                  <a:srgbClr val="800000"/>
                </a:highlight>
                <a:latin typeface="Arial" panose="020B0604020202020204" pitchFamily="34" charset="0"/>
              </a:rPr>
              <a:t>, diaspora, christenvervolging. </a:t>
            </a:r>
          </a:p>
          <a:p>
            <a:pPr algn="l"/>
            <a:r>
              <a:rPr lang="nl-NL" sz="2800" dirty="0">
                <a:effectLst/>
                <a:highlight>
                  <a:srgbClr val="800000"/>
                </a:highlight>
                <a:latin typeface="Arial" panose="020B0604020202020204" pitchFamily="34" charset="0"/>
              </a:rPr>
              <a:t>Uitleggen hoe het </a:t>
            </a:r>
            <a:r>
              <a:rPr lang="nl-NL" sz="2800" b="1" dirty="0">
                <a:solidFill>
                  <a:srgbClr val="FFFF00"/>
                </a:solidFill>
                <a:effectLst/>
                <a:highlight>
                  <a:srgbClr val="800000"/>
                </a:highlight>
                <a:latin typeface="Arial" panose="020B0604020202020204" pitchFamily="34" charset="0"/>
              </a:rPr>
              <a:t>christendom </a:t>
            </a:r>
            <a:r>
              <a:rPr lang="nl-NL" sz="2800" dirty="0">
                <a:effectLst/>
                <a:highlight>
                  <a:srgbClr val="800000"/>
                </a:highlight>
                <a:latin typeface="Arial" panose="020B0604020202020204" pitchFamily="34" charset="0"/>
              </a:rPr>
              <a:t>werd verspreid na de dood van Jezus Christus.</a:t>
            </a:r>
            <a:endParaRPr lang="nl-NL" sz="2800" i="1" dirty="0">
              <a:effectLst/>
              <a:highlight>
                <a:srgbClr val="800000"/>
              </a:highlight>
              <a:latin typeface="Arial" panose="020B0604020202020204" pitchFamily="34" charset="0"/>
            </a:endParaRPr>
          </a:p>
          <a:p>
            <a:r>
              <a:rPr lang="nl-NL" sz="2800" dirty="0">
                <a:highlight>
                  <a:srgbClr val="800000"/>
                </a:highlight>
                <a:latin typeface="Arial" panose="020B0604020202020204" pitchFamily="34" charset="0"/>
                <a:cs typeface="Arial" panose="020B0604020202020204" pitchFamily="34" charset="0"/>
              </a:rPr>
              <a:t>Uitleggen waarom het </a:t>
            </a:r>
            <a:r>
              <a:rPr lang="nl-NL" sz="2800" b="1" dirty="0">
                <a:solidFill>
                  <a:srgbClr val="FFFF00"/>
                </a:solidFill>
                <a:highlight>
                  <a:srgbClr val="800000"/>
                </a:highlight>
                <a:latin typeface="Arial" panose="020B0604020202020204" pitchFamily="34" charset="0"/>
                <a:cs typeface="Arial" panose="020B0604020202020204" pitchFamily="34" charset="0"/>
              </a:rPr>
              <a:t>christendom</a:t>
            </a:r>
            <a:r>
              <a:rPr lang="nl-NL" sz="2800" dirty="0">
                <a:highlight>
                  <a:srgbClr val="800000"/>
                </a:highlight>
                <a:latin typeface="Arial" panose="020B0604020202020204" pitchFamily="34" charset="0"/>
                <a:cs typeface="Arial" panose="020B0604020202020204" pitchFamily="34" charset="0"/>
              </a:rPr>
              <a:t> aantrekkelijker was en nog steeds is.</a:t>
            </a:r>
          </a:p>
          <a:p>
            <a:r>
              <a:rPr lang="nl-NL" sz="2800" dirty="0">
                <a:highlight>
                  <a:srgbClr val="800000"/>
                </a:highlight>
                <a:latin typeface="Arial" panose="020B0604020202020204" pitchFamily="34" charset="0"/>
                <a:cs typeface="Arial" panose="020B0604020202020204" pitchFamily="34" charset="0"/>
              </a:rPr>
              <a:t>Uitleggen hoe het </a:t>
            </a:r>
            <a:r>
              <a:rPr lang="nl-NL" sz="2800" b="1" dirty="0">
                <a:solidFill>
                  <a:srgbClr val="FFFF00"/>
                </a:solidFill>
                <a:highlight>
                  <a:srgbClr val="800000"/>
                </a:highlight>
                <a:latin typeface="Arial" panose="020B0604020202020204" pitchFamily="34" charset="0"/>
                <a:cs typeface="Arial" panose="020B0604020202020204" pitchFamily="34" charset="0"/>
              </a:rPr>
              <a:t>christendom</a:t>
            </a:r>
            <a:r>
              <a:rPr lang="nl-NL" sz="2800" dirty="0">
                <a:highlight>
                  <a:srgbClr val="800000"/>
                </a:highlight>
                <a:latin typeface="Arial" panose="020B0604020202020204" pitchFamily="34" charset="0"/>
                <a:cs typeface="Arial" panose="020B0604020202020204" pitchFamily="34" charset="0"/>
              </a:rPr>
              <a:t> de </a:t>
            </a:r>
            <a:r>
              <a:rPr lang="nl-NL" sz="2800" b="1" dirty="0">
                <a:solidFill>
                  <a:srgbClr val="FFFF00"/>
                </a:solidFill>
                <a:highlight>
                  <a:srgbClr val="800000"/>
                </a:highlight>
                <a:latin typeface="Arial" panose="020B0604020202020204" pitchFamily="34" charset="0"/>
                <a:cs typeface="Arial" panose="020B0604020202020204" pitchFamily="34" charset="0"/>
              </a:rPr>
              <a:t>staatsgodsdienst</a:t>
            </a:r>
            <a:r>
              <a:rPr lang="nl-NL" sz="2800" dirty="0">
                <a:highlight>
                  <a:srgbClr val="800000"/>
                </a:highlight>
                <a:latin typeface="Arial" panose="020B0604020202020204" pitchFamily="34" charset="0"/>
                <a:cs typeface="Arial" panose="020B0604020202020204" pitchFamily="34" charset="0"/>
              </a:rPr>
              <a:t> werd in het Romeinse Rijk.</a:t>
            </a:r>
          </a:p>
          <a:p>
            <a:endParaRPr lang="nl-NL" dirty="0">
              <a:latin typeface="Arial" panose="020B0604020202020204" pitchFamily="34" charset="0"/>
              <a:cs typeface="Arial" panose="020B0604020202020204" pitchFamily="34" charset="0"/>
            </a:endParaRPr>
          </a:p>
        </p:txBody>
      </p:sp>
      <p:pic>
        <p:nvPicPr>
          <p:cNvPr id="4" name="Picture 4" descr="Tijdvak 2 - hv123 - Lesmateriaal - Wikiwijs">
            <a:extLst>
              <a:ext uri="{FF2B5EF4-FFF2-40B4-BE49-F238E27FC236}">
                <a16:creationId xmlns:a16="http://schemas.microsoft.com/office/drawing/2014/main" id="{F67CAD88-B4B4-4172-9CE4-9F1F9ED52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44" y="0"/>
            <a:ext cx="1326321" cy="1326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619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7C5194-3A87-48B0-AEF8-18E663095CC4}"/>
              </a:ext>
            </a:extLst>
          </p:cNvPr>
          <p:cNvSpPr>
            <a:spLocks noGrp="1"/>
          </p:cNvSpPr>
          <p:nvPr>
            <p:ph type="title"/>
          </p:nvPr>
        </p:nvSpPr>
        <p:spPr>
          <a:xfrm>
            <a:off x="1376039" y="101600"/>
            <a:ext cx="10219364" cy="2336799"/>
          </a:xfrm>
        </p:spPr>
        <p:txBody>
          <a:bodyPr>
            <a:normAutofit/>
          </a:bodyPr>
          <a:lstStyle/>
          <a:p>
            <a:r>
              <a:rPr lang="nl-NL" sz="4400" dirty="0">
                <a:highlight>
                  <a:srgbClr val="800000"/>
                </a:highlight>
              </a:rPr>
              <a:t>3 bizarre feitjes over de Romeinen</a:t>
            </a:r>
          </a:p>
        </p:txBody>
      </p:sp>
      <p:pic>
        <p:nvPicPr>
          <p:cNvPr id="3074" name="Picture 2" descr="FAQ Guide for My Kids - 649.133 | Wtf face, Meme faces, Current mood meme">
            <a:extLst>
              <a:ext uri="{FF2B5EF4-FFF2-40B4-BE49-F238E27FC236}">
                <a16:creationId xmlns:a16="http://schemas.microsoft.com/office/drawing/2014/main" id="{E587BD24-AD71-407E-9B26-12E668FD88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5979" y="2438399"/>
            <a:ext cx="6165096" cy="40227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Tijdvak 2 - hv123 - Lesmateriaal - Wikiwijs">
            <a:extLst>
              <a:ext uri="{FF2B5EF4-FFF2-40B4-BE49-F238E27FC236}">
                <a16:creationId xmlns:a16="http://schemas.microsoft.com/office/drawing/2014/main" id="{F57643FB-6E39-40A0-BB06-796E1F6712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02" y="152964"/>
            <a:ext cx="913836" cy="913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981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12A39C-B80D-47DF-9535-90EC12ED0EFC}"/>
              </a:ext>
            </a:extLst>
          </p:cNvPr>
          <p:cNvSpPr>
            <a:spLocks noGrp="1"/>
          </p:cNvSpPr>
          <p:nvPr>
            <p:ph type="title"/>
          </p:nvPr>
        </p:nvSpPr>
        <p:spPr>
          <a:xfrm>
            <a:off x="1390045" y="0"/>
            <a:ext cx="10353761" cy="3012489"/>
          </a:xfrm>
        </p:spPr>
        <p:txBody>
          <a:bodyPr>
            <a:normAutofit/>
          </a:bodyPr>
          <a:lstStyle/>
          <a:p>
            <a:pPr marL="514350" indent="-514350">
              <a:buFont typeface="+mj-lt"/>
              <a:buAutoNum type="arabicPeriod"/>
            </a:pPr>
            <a:r>
              <a:rPr lang="nl-NL" dirty="0">
                <a:highlight>
                  <a:srgbClr val="800000"/>
                </a:highlight>
              </a:rPr>
              <a:t>Het christendom werd eerst gehaat binnen het Romeinse Rijk. Hierom werden christenen vaak vermoord in arena’s.</a:t>
            </a:r>
          </a:p>
        </p:txBody>
      </p:sp>
      <p:pic>
        <p:nvPicPr>
          <p:cNvPr id="4" name="Picture 4" descr="Tijdvak 2 - hv123 - Lesmateriaal - Wikiwijs">
            <a:extLst>
              <a:ext uri="{FF2B5EF4-FFF2-40B4-BE49-F238E27FC236}">
                <a16:creationId xmlns:a16="http://schemas.microsoft.com/office/drawing/2014/main" id="{61D49F49-6C7A-4F1C-9FDE-EDD340BF4D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2" y="152964"/>
            <a:ext cx="913836" cy="9138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et Christendom ontstaat in het Romeinse rijk - Lesmateriaal - Wikiwijs">
            <a:extLst>
              <a:ext uri="{FF2B5EF4-FFF2-40B4-BE49-F238E27FC236}">
                <a16:creationId xmlns:a16="http://schemas.microsoft.com/office/drawing/2014/main" id="{AF77E946-413F-41B5-A290-207AA679F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502" y="3012489"/>
            <a:ext cx="6458085" cy="3769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016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E2F171-6F6F-4FB4-B46E-F6986A9ABB30}"/>
              </a:ext>
            </a:extLst>
          </p:cNvPr>
          <p:cNvSpPr>
            <a:spLocks noGrp="1"/>
          </p:cNvSpPr>
          <p:nvPr>
            <p:ph type="title"/>
          </p:nvPr>
        </p:nvSpPr>
        <p:spPr>
          <a:xfrm>
            <a:off x="599749" y="-917359"/>
            <a:ext cx="11542451" cy="5746812"/>
          </a:xfrm>
        </p:spPr>
        <p:txBody>
          <a:bodyPr>
            <a:normAutofit/>
          </a:bodyPr>
          <a:lstStyle/>
          <a:p>
            <a:r>
              <a:rPr lang="nl-NL" sz="3200" dirty="0">
                <a:highlight>
                  <a:srgbClr val="800000"/>
                </a:highlight>
              </a:rPr>
              <a:t>2. Meerdere maanden zijn vernoemd naar Romeinse keizers. Zo is augustus natuurlijk vernoemd naar de eerste keizer en Juli vernoemd naar Julius Caesar.</a:t>
            </a:r>
            <a:br>
              <a:rPr lang="nl-NL" sz="3200" dirty="0">
                <a:highlight>
                  <a:srgbClr val="800000"/>
                </a:highlight>
              </a:rPr>
            </a:br>
            <a:br>
              <a:rPr lang="nl-NL" sz="3200" dirty="0">
                <a:highlight>
                  <a:srgbClr val="800000"/>
                </a:highlight>
              </a:rPr>
            </a:br>
            <a:r>
              <a:rPr lang="nl-NL" sz="3200" dirty="0">
                <a:highlight>
                  <a:srgbClr val="800000"/>
                </a:highlight>
              </a:rPr>
              <a:t>Germaanse goden kregen ook namen. Zo is “</a:t>
            </a:r>
            <a:r>
              <a:rPr lang="nl-NL" sz="3200" dirty="0" err="1">
                <a:highlight>
                  <a:srgbClr val="800000"/>
                </a:highlight>
              </a:rPr>
              <a:t>Thursday</a:t>
            </a:r>
            <a:r>
              <a:rPr lang="nl-NL" sz="3200" dirty="0">
                <a:highlight>
                  <a:srgbClr val="800000"/>
                </a:highlight>
              </a:rPr>
              <a:t>” eigenlijk </a:t>
            </a:r>
            <a:r>
              <a:rPr lang="nl-NL" sz="3200" dirty="0" err="1">
                <a:highlight>
                  <a:srgbClr val="800000"/>
                </a:highlight>
              </a:rPr>
              <a:t>Thorsday</a:t>
            </a:r>
            <a:endParaRPr lang="nl-NL" sz="3200" dirty="0">
              <a:highlight>
                <a:srgbClr val="800000"/>
              </a:highlight>
            </a:endParaRPr>
          </a:p>
        </p:txBody>
      </p:sp>
      <p:pic>
        <p:nvPicPr>
          <p:cNvPr id="6" name="Picture 4" descr="Tijdvak 2 - hv123 - Lesmateriaal - Wikiwijs">
            <a:extLst>
              <a:ext uri="{FF2B5EF4-FFF2-40B4-BE49-F238E27FC236}">
                <a16:creationId xmlns:a16="http://schemas.microsoft.com/office/drawing/2014/main" id="{BD10E937-99D2-4A63-AA72-971AC7691C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836" cy="91383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oe maak je de hamer van halfgod Thor? | De Volkskrant">
            <a:extLst>
              <a:ext uri="{FF2B5EF4-FFF2-40B4-BE49-F238E27FC236}">
                <a16:creationId xmlns:a16="http://schemas.microsoft.com/office/drawing/2014/main" id="{CF48E78C-B9B5-40A8-B61B-EFC00E9CE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4425" y="2009775"/>
            <a:ext cx="7267575" cy="484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28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8189B0-4B00-4E9C-A0F8-7358C4B94128}"/>
              </a:ext>
            </a:extLst>
          </p:cNvPr>
          <p:cNvSpPr>
            <a:spLocks noGrp="1"/>
          </p:cNvSpPr>
          <p:nvPr>
            <p:ph type="title"/>
          </p:nvPr>
        </p:nvSpPr>
        <p:spPr>
          <a:xfrm>
            <a:off x="3978022" y="2102679"/>
            <a:ext cx="5313185" cy="1326321"/>
          </a:xfrm>
        </p:spPr>
        <p:txBody>
          <a:bodyPr>
            <a:normAutofit fontScale="90000"/>
          </a:bodyPr>
          <a:lstStyle/>
          <a:p>
            <a:r>
              <a:rPr lang="nl-NL" dirty="0">
                <a:highlight>
                  <a:srgbClr val="800000"/>
                </a:highlight>
              </a:rPr>
              <a:t>3. Keizer </a:t>
            </a:r>
            <a:r>
              <a:rPr lang="nl-NL" dirty="0" err="1">
                <a:highlight>
                  <a:srgbClr val="800000"/>
                </a:highlight>
              </a:rPr>
              <a:t>caligula</a:t>
            </a:r>
            <a:r>
              <a:rPr lang="nl-NL" dirty="0">
                <a:highlight>
                  <a:srgbClr val="800000"/>
                </a:highlight>
              </a:rPr>
              <a:t> verklaarde ooit oorlog tegen Neptunes, god van de zee. </a:t>
            </a:r>
            <a:br>
              <a:rPr lang="nl-NL" dirty="0">
                <a:highlight>
                  <a:srgbClr val="800000"/>
                </a:highlight>
              </a:rPr>
            </a:br>
            <a:r>
              <a:rPr lang="nl-NL" dirty="0">
                <a:highlight>
                  <a:srgbClr val="800000"/>
                </a:highlight>
              </a:rPr>
              <a:t>Als oorlogsbuit liet hij zijn soldaten zeeschelpen rapen.</a:t>
            </a:r>
            <a:br>
              <a:rPr lang="nl-NL" dirty="0">
                <a:highlight>
                  <a:srgbClr val="800000"/>
                </a:highlight>
              </a:rPr>
            </a:br>
            <a:br>
              <a:rPr lang="nl-NL" dirty="0">
                <a:highlight>
                  <a:srgbClr val="800000"/>
                </a:highlight>
              </a:rPr>
            </a:br>
            <a:r>
              <a:rPr lang="nl-NL" dirty="0">
                <a:highlight>
                  <a:srgbClr val="800000"/>
                </a:highlight>
              </a:rPr>
              <a:t>Hij benoemde ook zijn paard tot </a:t>
            </a:r>
            <a:r>
              <a:rPr lang="nl-NL" dirty="0">
                <a:solidFill>
                  <a:srgbClr val="FFFF00"/>
                </a:solidFill>
                <a:highlight>
                  <a:srgbClr val="800000"/>
                </a:highlight>
              </a:rPr>
              <a:t>consul</a:t>
            </a:r>
            <a:r>
              <a:rPr lang="nl-NL" dirty="0">
                <a:highlight>
                  <a:srgbClr val="800000"/>
                </a:highlight>
              </a:rPr>
              <a:t>. </a:t>
            </a:r>
          </a:p>
        </p:txBody>
      </p:sp>
      <p:pic>
        <p:nvPicPr>
          <p:cNvPr id="3074" name="Picture 2" descr="A reminder that Caligula declared war on Poseidon and told his army to  fight the sea : r/IdiotsFightingThings">
            <a:extLst>
              <a:ext uri="{FF2B5EF4-FFF2-40B4-BE49-F238E27FC236}">
                <a16:creationId xmlns:a16="http://schemas.microsoft.com/office/drawing/2014/main" id="{099EE6CC-03C1-42B7-83F2-18B33DFC57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85725"/>
            <a:ext cx="3695700" cy="652813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aligula - Wikipedia">
            <a:extLst>
              <a:ext uri="{FF2B5EF4-FFF2-40B4-BE49-F238E27FC236}">
                <a16:creationId xmlns:a16="http://schemas.microsoft.com/office/drawing/2014/main" id="{FFC20770-8829-43E5-9AD6-C757489C1A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1207" y="2886075"/>
            <a:ext cx="2900793" cy="39719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oster Inzameling van de zeeschelp - PIXERS.NL">
            <a:extLst>
              <a:ext uri="{FF2B5EF4-FFF2-40B4-BE49-F238E27FC236}">
                <a16:creationId xmlns:a16="http://schemas.microsoft.com/office/drawing/2014/main" id="{60C43AAE-9501-4D28-B6EF-4728BAAC57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2175" y="23203"/>
            <a:ext cx="2409825" cy="24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9527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Damast</Template>
  <TotalTime>10078</TotalTime>
  <Words>955</Words>
  <Application>Microsoft Office PowerPoint</Application>
  <PresentationFormat>Breedbeeld</PresentationFormat>
  <Paragraphs>83</Paragraphs>
  <Slides>17</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Bookman Old Style</vt:lpstr>
      <vt:lpstr>Calibri</vt:lpstr>
      <vt:lpstr>Rockwell</vt:lpstr>
      <vt:lpstr>Damask</vt:lpstr>
      <vt:lpstr>Paragraaf 3.6:  Romeinen, joden en christenen</vt:lpstr>
      <vt:lpstr>De planning</vt:lpstr>
      <vt:lpstr>Huiswerkvragen</vt:lpstr>
      <vt:lpstr>Huiswerkvragen</vt:lpstr>
      <vt:lpstr>Lesdoelen</vt:lpstr>
      <vt:lpstr>3 bizarre feitjes over de Romeinen</vt:lpstr>
      <vt:lpstr>Het christendom werd eerst gehaat binnen het Romeinse Rijk. Hierom werden christenen vaak vermoord in arena’s.</vt:lpstr>
      <vt:lpstr>2. Meerdere maanden zijn vernoemd naar Romeinse keizers. Zo is augustus natuurlijk vernoemd naar de eerste keizer en Juli vernoemd naar Julius Caesar.  Germaanse goden kregen ook namen. Zo is “Thursday” eigenlijk Thorsday</vt:lpstr>
      <vt:lpstr>3. Keizer caligula verklaarde ooit oorlog tegen Neptunes, god van de zee.  Als oorlogsbuit liet hij zijn soldaten zeeschelpen rapen.  Hij benoemde ook zijn paard tot consul. </vt:lpstr>
      <vt:lpstr>Een nieuwe joodse messias?(blz. 74)</vt:lpstr>
      <vt:lpstr>Het conflict tussen Palestina en Israël</vt:lpstr>
      <vt:lpstr>Evangelie en Nieuwe Testament  (blz. 75)</vt:lpstr>
      <vt:lpstr>Vervolgingen (blz. 76)</vt:lpstr>
      <vt:lpstr>Het christendom wordt staatsgodsdienst  (blz. 76/77)</vt:lpstr>
      <vt:lpstr>Een nieuwe maatschappij (blz. 77)</vt:lpstr>
      <vt:lpstr>Lesdoelen</vt:lpstr>
      <vt:lpstr>Controlevragen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Huiswerk voor donderdag 18 oktober  1 t/m 5 (blz. 86 &amp; 91)</dc:title>
  <dc:creator>Ferry van der Horst</dc:creator>
  <cp:lastModifiedBy>Ferry van der Horst</cp:lastModifiedBy>
  <cp:revision>77</cp:revision>
  <dcterms:created xsi:type="dcterms:W3CDTF">2021-11-17T09:12:02Z</dcterms:created>
  <dcterms:modified xsi:type="dcterms:W3CDTF">2022-12-08T21:46:34Z</dcterms:modified>
</cp:coreProperties>
</file>